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62" r:id="rId3"/>
    <p:sldMasterId id="2147483674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14" autoAdjust="0"/>
    <p:restoredTop sz="94677" autoAdjust="0"/>
  </p:normalViewPr>
  <p:slideViewPr>
    <p:cSldViewPr snapToGrid="0" snapToObjects="1">
      <p:cViewPr varScale="1">
        <p:scale>
          <a:sx n="57" d="100"/>
          <a:sy n="57" d="100"/>
        </p:scale>
        <p:origin x="60" y="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74E3-B275-8A4C-BEDC-2141FDFB1300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A66A-423F-7249-A55C-DF1A6602B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16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945C-4B7D-D64C-AC11-1EB73EC939B9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5CBC-EDD3-EF47-A664-BB443041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6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945C-4B7D-D64C-AC11-1EB73EC939B9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5CBC-EDD3-EF47-A664-BB443041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08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945C-4B7D-D64C-AC11-1EB73EC939B9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5CBC-EDD3-EF47-A664-BB443041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26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96FE-B2F7-E14B-A4CA-B305717F740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BE34-7D9B-3248-91CB-24E974298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72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96FE-B2F7-E14B-A4CA-B305717F740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BE34-7D9B-3248-91CB-24E974298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96FE-B2F7-E14B-A4CA-B305717F740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BE34-7D9B-3248-91CB-24E974298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7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96FE-B2F7-E14B-A4CA-B305717F740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BE34-7D9B-3248-91CB-24E974298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23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96FE-B2F7-E14B-A4CA-B305717F740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BE34-7D9B-3248-91CB-24E974298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36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96FE-B2F7-E14B-A4CA-B305717F740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BE34-7D9B-3248-91CB-24E974298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53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96FE-B2F7-E14B-A4CA-B305717F740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BE34-7D9B-3248-91CB-24E974298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3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945C-4B7D-D64C-AC11-1EB73EC939B9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5CBC-EDD3-EF47-A664-BB443041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61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96FE-B2F7-E14B-A4CA-B305717F740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BE34-7D9B-3248-91CB-24E974298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69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96FE-B2F7-E14B-A4CA-B305717F740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BE34-7D9B-3248-91CB-24E974298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18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96FE-B2F7-E14B-A4CA-B305717F740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BE34-7D9B-3248-91CB-24E974298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49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96FE-B2F7-E14B-A4CA-B305717F740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BE34-7D9B-3248-91CB-24E974298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08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98C0-4A65-A74E-9E4E-66517529D6B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E6EA-9FFC-8642-A20B-646B2DFC0B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294077" y="16021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06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945C-4B7D-D64C-AC11-1EB73EC939B9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5CBC-EDD3-EF47-A664-BB443041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77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945C-4B7D-D64C-AC11-1EB73EC939B9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5CBC-EDD3-EF47-A664-BB443041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2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945C-4B7D-D64C-AC11-1EB73EC939B9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5CBC-EDD3-EF47-A664-BB443041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0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945C-4B7D-D64C-AC11-1EB73EC939B9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5CBC-EDD3-EF47-A664-BB443041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5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945C-4B7D-D64C-AC11-1EB73EC939B9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5CBC-EDD3-EF47-A664-BB443041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945C-4B7D-D64C-AC11-1EB73EC939B9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5CBC-EDD3-EF47-A664-BB443041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6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945C-4B7D-D64C-AC11-1EB73EC939B9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5CBC-EDD3-EF47-A664-BB443041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7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174E3-B275-8A4C-BEDC-2141FDFB1300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3A66A-423F-7249-A55C-DF1A6602BC2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WKD-Slide1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048" y="0"/>
            <a:ext cx="9304324" cy="689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1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1945C-4B7D-D64C-AC11-1EB73EC939B9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B5CBC-EDD3-EF47-A664-BB443041867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KD-slide2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324" y="1"/>
            <a:ext cx="9304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2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596FE-B2F7-E14B-A4CA-B305717F740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BE34-7D9B-3248-91CB-24E97429840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WKD-slide3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324" y="1"/>
            <a:ext cx="9304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9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098C0-4A65-A74E-9E4E-66517529D6B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1E6EA-9FFC-8642-A20B-646B2DFC0B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WKD-Slide4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3888" y="-28877"/>
            <a:ext cx="9371256" cy="690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8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worldkidneyday.org" TargetMode="External"/><Relationship Id="rId2" Type="http://schemas.openxmlformats.org/officeDocument/2006/relationships/hyperlink" Target="http://www.worldkidneyday.org/get-involved/worldwide-events/add-an-event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hyperlink" Target="http://www.worldkidneyday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hyperlink" Target="mailto:info@worldkidneyday.or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1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BE" dirty="0" smtClean="0"/>
              <a:t>Are </a:t>
            </a:r>
            <a:r>
              <a:rPr lang="fr-BE" dirty="0" err="1" smtClean="0"/>
              <a:t>you</a:t>
            </a:r>
            <a:r>
              <a:rPr lang="fr-BE" dirty="0" smtClean="0"/>
              <a:t> at </a:t>
            </a:r>
            <a:r>
              <a:rPr lang="fr-BE" dirty="0" err="1" smtClean="0"/>
              <a:t>risk</a:t>
            </a:r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6008" cy="4525963"/>
          </a:xfrm>
        </p:spPr>
        <p:txBody>
          <a:bodyPr/>
          <a:lstStyle/>
          <a:p>
            <a:r>
              <a:rPr lang="fr-BE" dirty="0"/>
              <a:t>Most </a:t>
            </a:r>
            <a:r>
              <a:rPr lang="fr-BE" dirty="0" err="1"/>
              <a:t>common</a:t>
            </a:r>
            <a:r>
              <a:rPr lang="fr-BE" dirty="0"/>
              <a:t> causes are:</a:t>
            </a:r>
          </a:p>
          <a:p>
            <a:pPr lvl="1"/>
            <a:r>
              <a:rPr lang="fr-BE" sz="2400" dirty="0"/>
              <a:t>High </a:t>
            </a:r>
            <a:r>
              <a:rPr lang="fr-BE" sz="2400" dirty="0" err="1"/>
              <a:t>blood</a:t>
            </a:r>
            <a:r>
              <a:rPr lang="fr-BE" sz="2400" dirty="0"/>
              <a:t> pressure</a:t>
            </a:r>
          </a:p>
          <a:p>
            <a:pPr lvl="1"/>
            <a:r>
              <a:rPr lang="fr-BE" sz="2400" dirty="0" err="1"/>
              <a:t>Diabetes</a:t>
            </a:r>
            <a:endParaRPr lang="fr-BE" sz="2400" dirty="0"/>
          </a:p>
          <a:p>
            <a:pPr lvl="1"/>
            <a:r>
              <a:rPr lang="fr-BE" sz="2400" dirty="0" err="1"/>
              <a:t>Family</a:t>
            </a:r>
            <a:r>
              <a:rPr lang="fr-BE" sz="2400" dirty="0"/>
              <a:t> </a:t>
            </a:r>
            <a:r>
              <a:rPr lang="fr-BE" sz="2400" dirty="0" err="1"/>
              <a:t>history</a:t>
            </a:r>
            <a:r>
              <a:rPr lang="fr-BE" sz="2400" dirty="0"/>
              <a:t> of </a:t>
            </a:r>
            <a:r>
              <a:rPr lang="fr-BE" sz="2400" dirty="0" err="1"/>
              <a:t>kidney</a:t>
            </a:r>
            <a:r>
              <a:rPr lang="fr-BE" sz="2400" dirty="0"/>
              <a:t> </a:t>
            </a:r>
            <a:r>
              <a:rPr lang="fr-BE" sz="2400" dirty="0" err="1"/>
              <a:t>disease</a:t>
            </a:r>
            <a:endParaRPr lang="fr-BE" sz="2400" dirty="0"/>
          </a:p>
          <a:p>
            <a:pPr lvl="1"/>
            <a:r>
              <a:rPr lang="fr-BE" sz="2400" dirty="0" err="1"/>
              <a:t>Obesity</a:t>
            </a:r>
            <a:endParaRPr lang="fr-BE" sz="2400" dirty="0"/>
          </a:p>
          <a:p>
            <a:pPr lvl="1"/>
            <a:r>
              <a:rPr lang="fr-BE" sz="2400" dirty="0"/>
              <a:t>Age (over 50 </a:t>
            </a:r>
            <a:r>
              <a:rPr lang="fr-BE" sz="2400" dirty="0" err="1"/>
              <a:t>years</a:t>
            </a:r>
            <a:r>
              <a:rPr lang="fr-BE" sz="2400" dirty="0"/>
              <a:t>)</a:t>
            </a:r>
          </a:p>
          <a:p>
            <a:pPr lvl="1"/>
            <a:r>
              <a:rPr lang="fr-BE" sz="2400" dirty="0" err="1"/>
              <a:t>Origin</a:t>
            </a:r>
            <a:r>
              <a:rPr lang="fr-BE" sz="2400" dirty="0"/>
              <a:t> (</a:t>
            </a:r>
            <a:r>
              <a:rPr lang="fr-BE" sz="2400" dirty="0" err="1"/>
              <a:t>higher</a:t>
            </a:r>
            <a:r>
              <a:rPr lang="fr-BE" sz="2400" dirty="0"/>
              <a:t> </a:t>
            </a:r>
            <a:r>
              <a:rPr lang="fr-BE" sz="2400" dirty="0" err="1"/>
              <a:t>prevalence</a:t>
            </a:r>
            <a:r>
              <a:rPr lang="fr-BE" sz="2400" dirty="0"/>
              <a:t> in people of </a:t>
            </a:r>
            <a:r>
              <a:rPr lang="fr-BE" sz="2400" dirty="0" err="1"/>
              <a:t>African</a:t>
            </a:r>
            <a:r>
              <a:rPr lang="fr-BE" sz="2400" dirty="0"/>
              <a:t>, </a:t>
            </a:r>
            <a:r>
              <a:rPr lang="fr-BE" sz="2400" dirty="0" err="1"/>
              <a:t>Hispanic</a:t>
            </a:r>
            <a:r>
              <a:rPr lang="fr-BE" sz="2400" dirty="0"/>
              <a:t>, </a:t>
            </a:r>
            <a:r>
              <a:rPr lang="fr-BE" sz="2400" dirty="0" err="1"/>
              <a:t>Aboriginal</a:t>
            </a:r>
            <a:r>
              <a:rPr lang="fr-BE" sz="2400" dirty="0"/>
              <a:t> and Asian </a:t>
            </a:r>
            <a:r>
              <a:rPr lang="fr-BE" sz="2400" dirty="0" err="1"/>
              <a:t>origin</a:t>
            </a:r>
            <a:r>
              <a:rPr lang="fr-BE" sz="2400" dirty="0"/>
              <a:t>)</a:t>
            </a:r>
          </a:p>
          <a:p>
            <a:pPr marL="457200" lvl="1" indent="0">
              <a:buNone/>
            </a:pPr>
            <a:endParaRPr lang="fr-BE" sz="2400" dirty="0"/>
          </a:p>
          <a:p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202131" y="5348439"/>
            <a:ext cx="7421077" cy="685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 smtClean="0">
                <a:solidFill>
                  <a:schemeClr val="tx1"/>
                </a:solidFill>
              </a:rPr>
              <a:t>Talk to </a:t>
            </a:r>
            <a:r>
              <a:rPr lang="fr-BE" sz="2400" b="1" dirty="0" err="1" smtClean="0">
                <a:solidFill>
                  <a:schemeClr val="tx1"/>
                </a:solidFill>
              </a:rPr>
              <a:t>your</a:t>
            </a:r>
            <a:r>
              <a:rPr lang="fr-BE" sz="2400" b="1" dirty="0" smtClean="0">
                <a:solidFill>
                  <a:schemeClr val="tx1"/>
                </a:solidFill>
              </a:rPr>
              <a:t> </a:t>
            </a:r>
            <a:r>
              <a:rPr lang="fr-BE" sz="2400" b="1" dirty="0" err="1" smtClean="0">
                <a:solidFill>
                  <a:schemeClr val="tx1"/>
                </a:solidFill>
              </a:rPr>
              <a:t>doctor</a:t>
            </a:r>
            <a:r>
              <a:rPr lang="fr-BE" sz="2400" b="1" dirty="0" smtClean="0">
                <a:solidFill>
                  <a:schemeClr val="tx1"/>
                </a:solidFill>
              </a:rPr>
              <a:t> if </a:t>
            </a:r>
            <a:r>
              <a:rPr lang="fr-BE" sz="2400" b="1" dirty="0" err="1" smtClean="0">
                <a:solidFill>
                  <a:schemeClr val="tx1"/>
                </a:solidFill>
              </a:rPr>
              <a:t>you</a:t>
            </a:r>
            <a:r>
              <a:rPr lang="fr-BE" sz="2400" b="1" dirty="0" smtClean="0">
                <a:solidFill>
                  <a:schemeClr val="tx1"/>
                </a:solidFill>
              </a:rPr>
              <a:t> </a:t>
            </a:r>
            <a:r>
              <a:rPr lang="fr-BE" sz="2400" b="1" dirty="0" err="1" smtClean="0">
                <a:solidFill>
                  <a:schemeClr val="tx1"/>
                </a:solidFill>
              </a:rPr>
              <a:t>meet</a:t>
            </a:r>
            <a:r>
              <a:rPr lang="fr-BE" sz="2400" b="1" dirty="0" smtClean="0">
                <a:solidFill>
                  <a:schemeClr val="tx1"/>
                </a:solidFill>
              </a:rPr>
              <a:t> one of the </a:t>
            </a:r>
            <a:r>
              <a:rPr lang="fr-BE" sz="2400" b="1" dirty="0" err="1" smtClean="0">
                <a:solidFill>
                  <a:schemeClr val="tx1"/>
                </a:solidFill>
              </a:rPr>
              <a:t>above</a:t>
            </a:r>
            <a:r>
              <a:rPr lang="fr-BE" sz="2400" b="1" dirty="0" smtClean="0">
                <a:solidFill>
                  <a:schemeClr val="tx1"/>
                </a:solidFill>
              </a:rPr>
              <a:t> </a:t>
            </a:r>
            <a:r>
              <a:rPr lang="fr-BE" sz="2400" b="1" dirty="0" err="1" smtClean="0">
                <a:solidFill>
                  <a:schemeClr val="tx1"/>
                </a:solidFill>
              </a:rPr>
              <a:t>criteria</a:t>
            </a:r>
            <a:r>
              <a:rPr lang="fr-BE" sz="2400" b="1" dirty="0" smtClean="0">
                <a:solidFill>
                  <a:schemeClr val="tx1"/>
                </a:solidFill>
              </a:rPr>
              <a:t>!  </a:t>
            </a:r>
            <a:endParaRPr lang="fr-BE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BE" dirty="0" smtClean="0"/>
              <a:t>Can </a:t>
            </a:r>
            <a:r>
              <a:rPr lang="fr-BE" dirty="0" err="1" smtClean="0"/>
              <a:t>it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prevented</a:t>
            </a:r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75634" cy="4525963"/>
          </a:xfrm>
        </p:spPr>
        <p:txBody>
          <a:bodyPr>
            <a:normAutofit lnSpcReduction="10000"/>
          </a:bodyPr>
          <a:lstStyle/>
          <a:p>
            <a:r>
              <a:rPr lang="fr-BE" sz="2800" dirty="0"/>
              <a:t>8 Golden </a:t>
            </a:r>
            <a:r>
              <a:rPr lang="fr-BE" sz="2800" dirty="0" err="1"/>
              <a:t>Rules</a:t>
            </a:r>
            <a:endParaRPr lang="fr-BE" sz="2800" dirty="0"/>
          </a:p>
          <a:p>
            <a:pPr lvl="1"/>
            <a:r>
              <a:rPr lang="fr-BE" sz="2400" dirty="0" err="1"/>
              <a:t>Keep</a:t>
            </a:r>
            <a:r>
              <a:rPr lang="fr-BE" sz="2400" dirty="0"/>
              <a:t> fit &amp; active</a:t>
            </a:r>
          </a:p>
          <a:p>
            <a:pPr lvl="1"/>
            <a:r>
              <a:rPr lang="fr-BE" sz="2400" dirty="0" err="1"/>
              <a:t>Keep</a:t>
            </a:r>
            <a:r>
              <a:rPr lang="fr-BE" sz="2400" dirty="0"/>
              <a:t> </a:t>
            </a:r>
            <a:r>
              <a:rPr lang="fr-BE" sz="2400" dirty="0" err="1"/>
              <a:t>regular</a:t>
            </a:r>
            <a:r>
              <a:rPr lang="fr-BE" sz="2400" dirty="0"/>
              <a:t> control of </a:t>
            </a:r>
            <a:r>
              <a:rPr lang="fr-BE" sz="2400" dirty="0" err="1"/>
              <a:t>your</a:t>
            </a:r>
            <a:r>
              <a:rPr lang="fr-BE" sz="2400" dirty="0"/>
              <a:t> </a:t>
            </a:r>
            <a:r>
              <a:rPr lang="fr-BE" sz="2400" dirty="0" err="1"/>
              <a:t>blood</a:t>
            </a:r>
            <a:r>
              <a:rPr lang="fr-BE" sz="2400" dirty="0"/>
              <a:t> </a:t>
            </a:r>
            <a:r>
              <a:rPr lang="fr-BE" sz="2400" dirty="0" err="1"/>
              <a:t>sugar</a:t>
            </a:r>
            <a:r>
              <a:rPr lang="fr-BE" sz="2400" dirty="0"/>
              <a:t> </a:t>
            </a:r>
            <a:r>
              <a:rPr lang="fr-BE" sz="2400" dirty="0" err="1"/>
              <a:t>level</a:t>
            </a:r>
            <a:endParaRPr lang="fr-BE" sz="2400" dirty="0"/>
          </a:p>
          <a:p>
            <a:pPr lvl="1"/>
            <a:r>
              <a:rPr lang="fr-BE" sz="2400" dirty="0"/>
              <a:t>Monitor </a:t>
            </a:r>
            <a:r>
              <a:rPr lang="fr-BE" sz="2400" dirty="0" err="1"/>
              <a:t>your</a:t>
            </a:r>
            <a:r>
              <a:rPr lang="fr-BE" sz="2400" dirty="0"/>
              <a:t> </a:t>
            </a:r>
            <a:r>
              <a:rPr lang="fr-BE" sz="2400" dirty="0" err="1"/>
              <a:t>blood</a:t>
            </a:r>
            <a:r>
              <a:rPr lang="fr-BE" sz="2400" dirty="0"/>
              <a:t> pressure</a:t>
            </a:r>
          </a:p>
          <a:p>
            <a:pPr lvl="1"/>
            <a:r>
              <a:rPr lang="fr-BE" sz="2400" dirty="0" err="1"/>
              <a:t>Eat</a:t>
            </a:r>
            <a:r>
              <a:rPr lang="fr-BE" sz="2400" dirty="0"/>
              <a:t> </a:t>
            </a:r>
            <a:r>
              <a:rPr lang="fr-BE" sz="2400" dirty="0" err="1"/>
              <a:t>healthily</a:t>
            </a:r>
            <a:r>
              <a:rPr lang="fr-BE" sz="2400" dirty="0"/>
              <a:t> and </a:t>
            </a:r>
            <a:r>
              <a:rPr lang="fr-BE" sz="2400" dirty="0" err="1"/>
              <a:t>keep</a:t>
            </a:r>
            <a:r>
              <a:rPr lang="fr-BE" sz="2400" dirty="0"/>
              <a:t> </a:t>
            </a:r>
            <a:r>
              <a:rPr lang="fr-BE" sz="2400" dirty="0" err="1"/>
              <a:t>your</a:t>
            </a:r>
            <a:r>
              <a:rPr lang="fr-BE" sz="2400" dirty="0"/>
              <a:t> </a:t>
            </a:r>
            <a:r>
              <a:rPr lang="fr-BE" sz="2400" dirty="0" err="1"/>
              <a:t>weight</a:t>
            </a:r>
            <a:r>
              <a:rPr lang="fr-BE" sz="2400" dirty="0"/>
              <a:t> in check</a:t>
            </a:r>
          </a:p>
          <a:p>
            <a:pPr lvl="1"/>
            <a:r>
              <a:rPr lang="fr-BE" sz="2400" dirty="0" err="1"/>
              <a:t>Stay</a:t>
            </a:r>
            <a:r>
              <a:rPr lang="fr-BE" sz="2400" dirty="0"/>
              <a:t> </a:t>
            </a:r>
            <a:r>
              <a:rPr lang="fr-BE" sz="2400" dirty="0" err="1"/>
              <a:t>hydrated</a:t>
            </a:r>
            <a:endParaRPr lang="fr-BE" sz="2400" dirty="0"/>
          </a:p>
          <a:p>
            <a:pPr lvl="1"/>
            <a:r>
              <a:rPr lang="fr-BE" sz="2400" dirty="0"/>
              <a:t>Do not </a:t>
            </a:r>
            <a:r>
              <a:rPr lang="fr-BE" sz="2400" dirty="0" err="1"/>
              <a:t>smoke</a:t>
            </a:r>
            <a:endParaRPr lang="fr-BE" sz="2400" dirty="0"/>
          </a:p>
          <a:p>
            <a:pPr lvl="1"/>
            <a:r>
              <a:rPr lang="fr-BE" sz="2400" dirty="0"/>
              <a:t>Do not </a:t>
            </a:r>
            <a:r>
              <a:rPr lang="fr-BE" sz="2400" dirty="0" err="1"/>
              <a:t>take</a:t>
            </a:r>
            <a:r>
              <a:rPr lang="fr-BE" sz="2400" dirty="0"/>
              <a:t> over-the-</a:t>
            </a:r>
            <a:r>
              <a:rPr lang="fr-BE" sz="2400" dirty="0" err="1"/>
              <a:t>counter</a:t>
            </a:r>
            <a:r>
              <a:rPr lang="fr-BE" sz="2400" dirty="0"/>
              <a:t> </a:t>
            </a:r>
            <a:r>
              <a:rPr lang="fr-BE" sz="2400" dirty="0" err="1"/>
              <a:t>pills</a:t>
            </a:r>
            <a:r>
              <a:rPr lang="fr-BE" sz="2400" dirty="0"/>
              <a:t> on a </a:t>
            </a:r>
            <a:r>
              <a:rPr lang="fr-BE" sz="2400" dirty="0" err="1"/>
              <a:t>regular</a:t>
            </a:r>
            <a:r>
              <a:rPr lang="fr-BE" sz="2400" dirty="0"/>
              <a:t> basis</a:t>
            </a:r>
          </a:p>
          <a:p>
            <a:pPr lvl="1"/>
            <a:r>
              <a:rPr lang="fr-BE" sz="2400" dirty="0" err="1"/>
              <a:t>Get</a:t>
            </a:r>
            <a:r>
              <a:rPr lang="fr-BE" sz="2400" dirty="0"/>
              <a:t> </a:t>
            </a:r>
            <a:r>
              <a:rPr lang="fr-BE" sz="2400" dirty="0" err="1"/>
              <a:t>your</a:t>
            </a:r>
            <a:r>
              <a:rPr lang="fr-BE" sz="2400" dirty="0"/>
              <a:t> </a:t>
            </a:r>
            <a:r>
              <a:rPr lang="fr-BE" sz="2400" dirty="0" err="1"/>
              <a:t>kidney</a:t>
            </a:r>
            <a:r>
              <a:rPr lang="fr-BE" sz="2400" dirty="0"/>
              <a:t> </a:t>
            </a:r>
            <a:r>
              <a:rPr lang="fr-BE" sz="2400" dirty="0" err="1"/>
              <a:t>function</a:t>
            </a:r>
            <a:r>
              <a:rPr lang="fr-BE" sz="2400" dirty="0"/>
              <a:t> </a:t>
            </a:r>
            <a:r>
              <a:rPr lang="fr-BE" sz="2400" dirty="0" err="1"/>
              <a:t>tested</a:t>
            </a:r>
            <a:r>
              <a:rPr lang="fr-BE" sz="2400" dirty="0"/>
              <a:t> if </a:t>
            </a:r>
            <a:r>
              <a:rPr lang="fr-BE" sz="2400" dirty="0" err="1"/>
              <a:t>you</a:t>
            </a:r>
            <a:r>
              <a:rPr lang="fr-BE" sz="2400" dirty="0"/>
              <a:t> have one or more of the « high </a:t>
            </a:r>
            <a:r>
              <a:rPr lang="fr-BE" sz="2400" dirty="0" err="1"/>
              <a:t>risk</a:t>
            </a:r>
            <a:r>
              <a:rPr lang="fr-BE" sz="2400" dirty="0"/>
              <a:t> » </a:t>
            </a:r>
            <a:r>
              <a:rPr lang="fr-BE" sz="2400" dirty="0" err="1"/>
              <a:t>factors</a:t>
            </a:r>
            <a:endParaRPr lang="fr-BE" sz="2400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9306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BE" dirty="0" smtClean="0"/>
              <a:t>Our Focus in 2015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7385"/>
            <a:ext cx="7223760" cy="3382963"/>
          </a:xfrm>
        </p:spPr>
        <p:txBody>
          <a:bodyPr/>
          <a:lstStyle/>
          <a:p>
            <a:r>
              <a:rPr lang="fr-BE" sz="2800" dirty="0"/>
              <a:t>Focus on CKD in </a:t>
            </a:r>
            <a:r>
              <a:rPr lang="fr-BE" sz="2800" dirty="0" err="1"/>
              <a:t>disadvantaged</a:t>
            </a:r>
            <a:r>
              <a:rPr lang="fr-BE" sz="2800" dirty="0"/>
              <a:t> populations</a:t>
            </a:r>
          </a:p>
          <a:p>
            <a:r>
              <a:rPr lang="fr-BE" sz="2800" dirty="0"/>
              <a:t>Not all </a:t>
            </a:r>
            <a:r>
              <a:rPr lang="fr-BE" sz="2800" dirty="0" err="1"/>
              <a:t>equal</a:t>
            </a:r>
            <a:r>
              <a:rPr lang="fr-BE" sz="2800" dirty="0"/>
              <a:t> in front of </a:t>
            </a:r>
            <a:r>
              <a:rPr lang="fr-BE" sz="2800" dirty="0" err="1"/>
              <a:t>kidney</a:t>
            </a:r>
            <a:r>
              <a:rPr lang="fr-BE" sz="2800" dirty="0"/>
              <a:t> </a:t>
            </a:r>
            <a:r>
              <a:rPr lang="fr-BE" sz="2800" dirty="0" err="1"/>
              <a:t>disease</a:t>
            </a:r>
            <a:r>
              <a:rPr lang="fr-BE" sz="2800" dirty="0"/>
              <a:t> incidence and </a:t>
            </a:r>
            <a:r>
              <a:rPr lang="fr-BE" sz="2800" dirty="0" err="1"/>
              <a:t>access</a:t>
            </a:r>
            <a:r>
              <a:rPr lang="fr-BE" sz="2800" dirty="0"/>
              <a:t> to care</a:t>
            </a:r>
          </a:p>
          <a:p>
            <a:r>
              <a:rPr lang="fr-BE" sz="2800" dirty="0" err="1"/>
              <a:t>Prevalence</a:t>
            </a:r>
            <a:r>
              <a:rPr lang="fr-BE" sz="2800" dirty="0"/>
              <a:t> &amp; </a:t>
            </a:r>
            <a:r>
              <a:rPr lang="fr-BE" sz="2800" dirty="0" err="1"/>
              <a:t>Determinants</a:t>
            </a:r>
            <a:endParaRPr lang="fr-BE" sz="2800" dirty="0"/>
          </a:p>
          <a:p>
            <a:pPr lvl="1"/>
            <a:r>
              <a:rPr lang="fr-BE" sz="2400" dirty="0" err="1"/>
              <a:t>Ethnic</a:t>
            </a:r>
            <a:r>
              <a:rPr lang="fr-BE" sz="2400" dirty="0"/>
              <a:t> </a:t>
            </a:r>
            <a:r>
              <a:rPr lang="fr-BE" sz="2400" dirty="0" err="1"/>
              <a:t>origin</a:t>
            </a:r>
            <a:r>
              <a:rPr lang="fr-BE" sz="2400" dirty="0"/>
              <a:t> (</a:t>
            </a:r>
            <a:r>
              <a:rPr lang="fr-BE" sz="2400" dirty="0" err="1"/>
              <a:t>higher</a:t>
            </a:r>
            <a:r>
              <a:rPr lang="fr-BE" sz="2400" dirty="0"/>
              <a:t> </a:t>
            </a:r>
            <a:r>
              <a:rPr lang="fr-BE" sz="2400" dirty="0" err="1"/>
              <a:t>risk</a:t>
            </a:r>
            <a:r>
              <a:rPr lang="fr-BE" sz="2400" dirty="0"/>
              <a:t> in </a:t>
            </a:r>
            <a:r>
              <a:rPr lang="fr-BE" sz="2400" dirty="0" err="1"/>
              <a:t>some</a:t>
            </a:r>
            <a:r>
              <a:rPr lang="fr-BE" sz="2400" dirty="0"/>
              <a:t> </a:t>
            </a:r>
            <a:r>
              <a:rPr lang="fr-BE" sz="2400" dirty="0" err="1"/>
              <a:t>communities</a:t>
            </a:r>
            <a:r>
              <a:rPr lang="fr-BE" sz="2400" dirty="0"/>
              <a:t>)</a:t>
            </a:r>
          </a:p>
          <a:p>
            <a:pPr lvl="1"/>
            <a:r>
              <a:rPr lang="fr-BE" sz="2400" dirty="0" err="1"/>
              <a:t>Socioeconomic</a:t>
            </a:r>
            <a:r>
              <a:rPr lang="fr-BE" sz="2400" dirty="0"/>
              <a:t> </a:t>
            </a:r>
            <a:r>
              <a:rPr lang="fr-BE" sz="2400" dirty="0" err="1"/>
              <a:t>factors</a:t>
            </a:r>
            <a:endParaRPr lang="fr-BE" sz="2400" dirty="0"/>
          </a:p>
          <a:p>
            <a:pPr lvl="1"/>
            <a:r>
              <a:rPr lang="fr-BE" sz="2400" dirty="0" err="1"/>
              <a:t>Environment</a:t>
            </a:r>
            <a:endParaRPr lang="fr-BE" sz="2400" dirty="0"/>
          </a:p>
          <a:p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327259" y="1638300"/>
            <a:ext cx="7247823" cy="685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600" b="1" dirty="0" smtClean="0">
                <a:solidFill>
                  <a:schemeClr val="tx1"/>
                </a:solidFill>
              </a:rPr>
              <a:t>Kidney </a:t>
            </a:r>
            <a:r>
              <a:rPr lang="fr-BE" sz="3600" b="1" dirty="0" err="1" smtClean="0">
                <a:solidFill>
                  <a:schemeClr val="tx1"/>
                </a:solidFill>
              </a:rPr>
              <a:t>Health</a:t>
            </a:r>
            <a:r>
              <a:rPr lang="fr-BE" sz="3600" b="1" dirty="0" smtClean="0">
                <a:solidFill>
                  <a:schemeClr val="tx1"/>
                </a:solidFill>
              </a:rPr>
              <a:t> for All</a:t>
            </a:r>
            <a:endParaRPr lang="fr-BE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BE" dirty="0" err="1"/>
              <a:t>What</a:t>
            </a:r>
            <a:r>
              <a:rPr lang="fr-BE" dirty="0"/>
              <a:t> </a:t>
            </a:r>
            <a:r>
              <a:rPr lang="fr-BE" dirty="0" err="1"/>
              <a:t>can</a:t>
            </a:r>
            <a:r>
              <a:rPr lang="fr-BE" dirty="0"/>
              <a:t> </a:t>
            </a:r>
            <a:r>
              <a:rPr lang="fr-BE" dirty="0" err="1"/>
              <a:t>you</a:t>
            </a:r>
            <a:r>
              <a:rPr lang="fr-BE" dirty="0"/>
              <a:t> do on WKD?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14135" cy="4525963"/>
          </a:xfrm>
        </p:spPr>
        <p:txBody>
          <a:bodyPr/>
          <a:lstStyle/>
          <a:p>
            <a:r>
              <a:rPr lang="fr-BE" dirty="0" err="1"/>
              <a:t>Become</a:t>
            </a:r>
            <a:r>
              <a:rPr lang="fr-BE" dirty="0"/>
              <a:t> </a:t>
            </a:r>
            <a:r>
              <a:rPr lang="fr-BE" dirty="0" err="1"/>
              <a:t>aware</a:t>
            </a:r>
            <a:r>
              <a:rPr lang="fr-BE" dirty="0"/>
              <a:t> of </a:t>
            </a:r>
            <a:r>
              <a:rPr lang="fr-BE" dirty="0" err="1"/>
              <a:t>your</a:t>
            </a:r>
            <a:r>
              <a:rPr lang="fr-BE" dirty="0"/>
              <a:t> </a:t>
            </a:r>
            <a:r>
              <a:rPr lang="fr-BE" dirty="0" err="1"/>
              <a:t>personal</a:t>
            </a:r>
            <a:r>
              <a:rPr lang="fr-BE" dirty="0"/>
              <a:t> </a:t>
            </a:r>
            <a:r>
              <a:rPr lang="fr-BE" dirty="0" err="1"/>
              <a:t>risk</a:t>
            </a:r>
            <a:r>
              <a:rPr lang="fr-BE" dirty="0"/>
              <a:t> </a:t>
            </a:r>
            <a:r>
              <a:rPr lang="fr-BE" dirty="0" err="1"/>
              <a:t>factors</a:t>
            </a:r>
            <a:r>
              <a:rPr lang="fr-BE" dirty="0"/>
              <a:t> and how to </a:t>
            </a:r>
            <a:r>
              <a:rPr lang="fr-BE" dirty="0" err="1"/>
              <a:t>reduce</a:t>
            </a:r>
            <a:r>
              <a:rPr lang="fr-BE" dirty="0"/>
              <a:t> </a:t>
            </a:r>
            <a:r>
              <a:rPr lang="fr-BE" dirty="0" err="1"/>
              <a:t>them</a:t>
            </a:r>
            <a:endParaRPr lang="fr-BE" dirty="0"/>
          </a:p>
          <a:p>
            <a:r>
              <a:rPr lang="fr-BE" dirty="0"/>
              <a:t>Spread the </a:t>
            </a:r>
            <a:r>
              <a:rPr lang="fr-BE" dirty="0" err="1"/>
              <a:t>word</a:t>
            </a:r>
            <a:r>
              <a:rPr lang="fr-BE" dirty="0"/>
              <a:t> to </a:t>
            </a:r>
            <a:r>
              <a:rPr lang="fr-BE" dirty="0" err="1"/>
              <a:t>your</a:t>
            </a:r>
            <a:r>
              <a:rPr lang="fr-BE" dirty="0"/>
              <a:t> </a:t>
            </a:r>
            <a:r>
              <a:rPr lang="fr-BE" dirty="0" err="1"/>
              <a:t>family</a:t>
            </a:r>
            <a:r>
              <a:rPr lang="fr-BE" dirty="0"/>
              <a:t>, </a:t>
            </a:r>
            <a:r>
              <a:rPr lang="fr-BE" dirty="0" err="1"/>
              <a:t>friends</a:t>
            </a:r>
            <a:r>
              <a:rPr lang="fr-BE" dirty="0"/>
              <a:t> and </a:t>
            </a:r>
            <a:r>
              <a:rPr lang="fr-BE" dirty="0" err="1"/>
              <a:t>colleagues</a:t>
            </a:r>
            <a:endParaRPr lang="fr-BE" dirty="0"/>
          </a:p>
          <a:p>
            <a:r>
              <a:rPr lang="fr-BE" dirty="0" err="1"/>
              <a:t>Promote</a:t>
            </a:r>
            <a:r>
              <a:rPr lang="fr-BE" dirty="0"/>
              <a:t> </a:t>
            </a:r>
            <a:r>
              <a:rPr lang="fr-BE" dirty="0" err="1"/>
              <a:t>kidney</a:t>
            </a:r>
            <a:r>
              <a:rPr lang="fr-BE" dirty="0"/>
              <a:t> </a:t>
            </a:r>
            <a:r>
              <a:rPr lang="fr-BE" dirty="0" err="1"/>
              <a:t>health</a:t>
            </a:r>
            <a:r>
              <a:rPr lang="fr-BE" dirty="0"/>
              <a:t> for all</a:t>
            </a:r>
          </a:p>
          <a:p>
            <a:r>
              <a:rPr lang="fr-BE" dirty="0" err="1"/>
              <a:t>Join</a:t>
            </a:r>
            <a:r>
              <a:rPr lang="fr-BE" dirty="0"/>
              <a:t> the global WKD </a:t>
            </a:r>
            <a:r>
              <a:rPr lang="fr-BE" dirty="0" err="1"/>
              <a:t>movement</a:t>
            </a:r>
            <a:r>
              <a:rPr lang="fr-BE" dirty="0"/>
              <a:t> and </a:t>
            </a:r>
            <a:r>
              <a:rPr lang="fr-BE" dirty="0" err="1"/>
              <a:t>celebrate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us!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76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2256">
            <a:off x="4309473" y="998611"/>
            <a:ext cx="2994512" cy="228265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BE" sz="3200" b="1" dirty="0" smtClean="0"/>
              <a:t>Drink a Glass of Water and </a:t>
            </a:r>
            <a:r>
              <a:rPr lang="fr-BE" sz="3200" b="1" dirty="0" err="1" smtClean="0"/>
              <a:t>Give</a:t>
            </a:r>
            <a:r>
              <a:rPr lang="fr-BE" sz="3200" b="1" dirty="0" smtClean="0"/>
              <a:t> One </a:t>
            </a:r>
            <a:r>
              <a:rPr lang="fr-BE" sz="3200" b="1" dirty="0" err="1" smtClean="0"/>
              <a:t>Too</a:t>
            </a:r>
            <a:endParaRPr lang="fr-BE" sz="32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6681" y="1600200"/>
            <a:ext cx="459430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Mobilize your friends, colleagues and relatives.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Explain </a:t>
            </a:r>
            <a:r>
              <a:rPr lang="en-US" sz="2800" dirty="0" smtClean="0"/>
              <a:t>them the </a:t>
            </a:r>
            <a:r>
              <a:rPr lang="en-US" sz="2800" dirty="0"/>
              <a:t>importance of our kidneys to our health and how to protect them.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Take </a:t>
            </a:r>
            <a:r>
              <a:rPr lang="en-US" sz="2800" dirty="0"/>
              <a:t>a picture of yourself drinking a glass of water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Share it on social media!</a:t>
            </a:r>
          </a:p>
          <a:p>
            <a:endParaRPr lang="fr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243" y="4084650"/>
            <a:ext cx="285148" cy="285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650" y="4067535"/>
            <a:ext cx="285148" cy="2851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0384" y="4414746"/>
            <a:ext cx="25999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#</a:t>
            </a:r>
            <a:r>
              <a:rPr lang="fr-B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worldkidneyday</a:t>
            </a:r>
            <a:endParaRPr lang="fr-BE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#</a:t>
            </a:r>
            <a:r>
              <a:rPr lang="fr-B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isupportwkd</a:t>
            </a:r>
            <a:endParaRPr lang="fr-BE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#</a:t>
            </a:r>
            <a:r>
              <a:rPr lang="fr-B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kidneyhealthforall</a:t>
            </a:r>
            <a:endParaRPr lang="fr-B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50384" y="3757961"/>
            <a:ext cx="2599943" cy="20629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379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BE" dirty="0"/>
              <a:t>Display </a:t>
            </a:r>
            <a:r>
              <a:rPr lang="fr-BE" dirty="0" err="1"/>
              <a:t>your</a:t>
            </a:r>
            <a:r>
              <a:rPr lang="fr-BE" dirty="0"/>
              <a:t> </a:t>
            </a:r>
            <a:r>
              <a:rPr lang="fr-BE" dirty="0" err="1"/>
              <a:t>involvement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23760" cy="4525963"/>
          </a:xfrm>
        </p:spPr>
        <p:txBody>
          <a:bodyPr/>
          <a:lstStyle/>
          <a:p>
            <a:r>
              <a:rPr lang="fr-BE" dirty="0"/>
              <a:t>Pin </a:t>
            </a:r>
            <a:r>
              <a:rPr lang="fr-BE" dirty="0" err="1"/>
              <a:t>your</a:t>
            </a:r>
            <a:r>
              <a:rPr lang="fr-BE" dirty="0"/>
              <a:t> </a:t>
            </a:r>
            <a:r>
              <a:rPr lang="fr-BE" dirty="0" err="1"/>
              <a:t>events</a:t>
            </a:r>
            <a:r>
              <a:rPr lang="fr-BE" dirty="0"/>
              <a:t>/</a:t>
            </a:r>
            <a:r>
              <a:rPr lang="fr-BE" dirty="0" err="1"/>
              <a:t>activities</a:t>
            </a:r>
            <a:r>
              <a:rPr lang="fr-BE" dirty="0"/>
              <a:t> on </a:t>
            </a:r>
            <a:r>
              <a:rPr lang="fr-BE" dirty="0" err="1"/>
              <a:t>our</a:t>
            </a:r>
            <a:r>
              <a:rPr lang="fr-BE" dirty="0"/>
              <a:t> </a:t>
            </a:r>
            <a:r>
              <a:rPr lang="fr-BE" dirty="0">
                <a:hlinkClick r:id="rId2"/>
              </a:rPr>
              <a:t>interactive </a:t>
            </a:r>
            <a:r>
              <a:rPr lang="fr-BE" dirty="0" err="1">
                <a:hlinkClick r:id="rId2"/>
              </a:rPr>
              <a:t>map</a:t>
            </a:r>
            <a:endParaRPr lang="fr-BE" dirty="0"/>
          </a:p>
          <a:p>
            <a:r>
              <a:rPr lang="fr-BE" dirty="0" err="1"/>
              <a:t>Send</a:t>
            </a:r>
            <a:r>
              <a:rPr lang="fr-BE" dirty="0"/>
              <a:t> us the </a:t>
            </a:r>
            <a:r>
              <a:rPr lang="fr-BE" dirty="0" err="1"/>
              <a:t>pictures</a:t>
            </a:r>
            <a:r>
              <a:rPr lang="fr-BE" dirty="0"/>
              <a:t> of </a:t>
            </a:r>
            <a:r>
              <a:rPr lang="fr-BE" dirty="0" err="1"/>
              <a:t>your</a:t>
            </a:r>
            <a:r>
              <a:rPr lang="fr-BE" dirty="0"/>
              <a:t> </a:t>
            </a:r>
            <a:r>
              <a:rPr lang="fr-BE" dirty="0" err="1"/>
              <a:t>celebrations</a:t>
            </a:r>
            <a:r>
              <a:rPr lang="fr-BE" dirty="0"/>
              <a:t> and </a:t>
            </a:r>
            <a:r>
              <a:rPr lang="fr-BE" dirty="0" err="1"/>
              <a:t>share</a:t>
            </a:r>
            <a:r>
              <a:rPr lang="fr-BE" dirty="0"/>
              <a:t> </a:t>
            </a:r>
            <a:r>
              <a:rPr lang="fr-BE" dirty="0" err="1"/>
              <a:t>them</a:t>
            </a:r>
            <a:r>
              <a:rPr lang="fr-BE" dirty="0"/>
              <a:t> on social media</a:t>
            </a:r>
          </a:p>
          <a:p>
            <a:r>
              <a:rPr lang="fr-BE" dirty="0"/>
              <a:t>Be in </a:t>
            </a:r>
            <a:r>
              <a:rPr lang="fr-BE" dirty="0" err="1"/>
              <a:t>touch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us! [</a:t>
            </a:r>
            <a:r>
              <a:rPr lang="fr-BE" dirty="0">
                <a:hlinkClick r:id="rId3"/>
              </a:rPr>
              <a:t>info@worldkidneyday.org</a:t>
            </a:r>
            <a:r>
              <a:rPr lang="fr-BE" dirty="0"/>
              <a:t>]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004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BE" b="1" dirty="0" err="1" smtClean="0"/>
              <a:t>Thank</a:t>
            </a:r>
            <a:r>
              <a:rPr lang="fr-BE" b="1" dirty="0" smtClean="0"/>
              <a:t> You!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576"/>
            <a:ext cx="7233385" cy="4525963"/>
          </a:xfrm>
        </p:spPr>
        <p:txBody>
          <a:bodyPr/>
          <a:lstStyle/>
          <a:p>
            <a:pPr marL="0" indent="0">
              <a:buNone/>
            </a:pPr>
            <a:r>
              <a:rPr lang="fr-BE" i="1" dirty="0" err="1" smtClean="0"/>
              <a:t>Together</a:t>
            </a:r>
            <a:r>
              <a:rPr lang="fr-BE" i="1" dirty="0"/>
              <a:t>, </a:t>
            </a:r>
            <a:r>
              <a:rPr lang="fr-BE" i="1" dirty="0" err="1"/>
              <a:t>let’s</a:t>
            </a:r>
            <a:r>
              <a:rPr lang="fr-BE" i="1" dirty="0"/>
              <a:t> </a:t>
            </a:r>
            <a:r>
              <a:rPr lang="fr-BE" i="1" dirty="0" err="1"/>
              <a:t>educate</a:t>
            </a:r>
            <a:r>
              <a:rPr lang="fr-BE" i="1" dirty="0"/>
              <a:t> the </a:t>
            </a:r>
            <a:r>
              <a:rPr lang="fr-BE" i="1" dirty="0" err="1"/>
              <a:t>general</a:t>
            </a:r>
            <a:r>
              <a:rPr lang="fr-BE" i="1" dirty="0"/>
              <a:t> public and encourage </a:t>
            </a:r>
            <a:r>
              <a:rPr lang="fr-BE" i="1" dirty="0" err="1"/>
              <a:t>governments</a:t>
            </a:r>
            <a:r>
              <a:rPr lang="fr-BE" i="1" dirty="0"/>
              <a:t> to </a:t>
            </a:r>
            <a:r>
              <a:rPr lang="fr-BE" i="1" dirty="0" err="1"/>
              <a:t>take</a:t>
            </a:r>
            <a:r>
              <a:rPr lang="fr-BE" i="1" dirty="0"/>
              <a:t> </a:t>
            </a:r>
            <a:r>
              <a:rPr lang="fr-BE" i="1" dirty="0" err="1"/>
              <a:t>preventive</a:t>
            </a:r>
            <a:r>
              <a:rPr lang="fr-BE" i="1" dirty="0"/>
              <a:t> </a:t>
            </a:r>
            <a:r>
              <a:rPr lang="fr-BE" i="1" dirty="0" err="1"/>
              <a:t>measures</a:t>
            </a:r>
            <a:endParaRPr lang="fr-BE" i="1" dirty="0">
              <a:hlinkClick r:id="rId2"/>
            </a:endParaRPr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2488">
            <a:off x="226493" y="3402225"/>
            <a:ext cx="2917806" cy="2188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0955" y="3091946"/>
            <a:ext cx="39501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BE" sz="2400" dirty="0" err="1"/>
              <a:t>Visit</a:t>
            </a:r>
            <a:r>
              <a:rPr lang="fr-BE" sz="2400" dirty="0"/>
              <a:t> </a:t>
            </a:r>
            <a:r>
              <a:rPr lang="fr-BE" sz="2400" b="1" dirty="0">
                <a:hlinkClick r:id="rId2"/>
              </a:rPr>
              <a:t>www.worldkidneyday.org</a:t>
            </a:r>
            <a:r>
              <a:rPr lang="fr-BE" sz="2400" b="1" dirty="0"/>
              <a:t> </a:t>
            </a:r>
          </a:p>
          <a:p>
            <a:pPr>
              <a:spcBef>
                <a:spcPts val="1200"/>
              </a:spcBef>
            </a:pPr>
            <a:r>
              <a:rPr lang="fr-BE" sz="2400" dirty="0" err="1"/>
              <a:t>Follow</a:t>
            </a:r>
            <a:r>
              <a:rPr lang="fr-BE" sz="2400" dirty="0"/>
              <a:t> us on </a:t>
            </a:r>
          </a:p>
          <a:p>
            <a:pPr>
              <a:spcBef>
                <a:spcPts val="1200"/>
              </a:spcBef>
            </a:pPr>
            <a:r>
              <a:rPr lang="fr-BE" sz="2400" dirty="0"/>
              <a:t>Contact us at </a:t>
            </a:r>
            <a:r>
              <a:rPr lang="fr-BE" sz="2400" b="1" dirty="0">
                <a:hlinkClick r:id="rId4"/>
              </a:rPr>
              <a:t>info@worldkidneyday.org</a:t>
            </a:r>
            <a:r>
              <a:rPr lang="fr-BE" sz="2400" b="1" dirty="0"/>
              <a:t> </a:t>
            </a:r>
          </a:p>
          <a:p>
            <a:endParaRPr lang="fr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36" y="4099232"/>
            <a:ext cx="285148" cy="285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37" y="4096826"/>
            <a:ext cx="285148" cy="285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235" y="4110340"/>
            <a:ext cx="285148" cy="285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044" y="4079711"/>
            <a:ext cx="285148" cy="28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BE" b="1" dirty="0" err="1" smtClean="0"/>
              <a:t>Thanks</a:t>
            </a:r>
            <a:r>
              <a:rPr lang="fr-BE" b="1" dirty="0" smtClean="0"/>
              <a:t> to Our </a:t>
            </a:r>
            <a:r>
              <a:rPr lang="fr-BE" b="1" dirty="0" err="1" smtClean="0"/>
              <a:t>Partners</a:t>
            </a:r>
            <a:endParaRPr lang="fr-BE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4" y="3737483"/>
            <a:ext cx="1337911" cy="1503797"/>
          </a:xfrm>
          <a:prstGeom prst="rect">
            <a:avLst/>
          </a:prstGeom>
        </p:spPr>
      </p:pic>
      <p:pic>
        <p:nvPicPr>
          <p:cNvPr id="6" name="Picture 5" descr="https://scontent-b.xx.fbcdn.net/hphotos-prn2/1378733_231931006964366_569414474_n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25" b="11250"/>
          <a:stretch/>
        </p:blipFill>
        <p:spPr bwMode="auto">
          <a:xfrm>
            <a:off x="457200" y="2365358"/>
            <a:ext cx="1929865" cy="6858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https://www.kidney.org/images/corporate/SANOFI_RENAL_logo_CMY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5" y="4169326"/>
            <a:ext cx="4466228" cy="640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87" y="1996418"/>
            <a:ext cx="3611724" cy="88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8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BE" dirty="0" err="1"/>
              <a:t>What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World </a:t>
            </a:r>
            <a:r>
              <a:rPr lang="fr-BE" dirty="0" err="1"/>
              <a:t>Kidney</a:t>
            </a:r>
            <a:r>
              <a:rPr lang="fr-BE" dirty="0"/>
              <a:t> 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14135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BE" sz="2400" dirty="0"/>
              <a:t>Worldwide </a:t>
            </a:r>
            <a:r>
              <a:rPr lang="fr-BE" sz="2400" dirty="0" err="1"/>
              <a:t>campaign</a:t>
            </a:r>
            <a:r>
              <a:rPr lang="fr-BE" sz="2400" dirty="0"/>
              <a:t> </a:t>
            </a:r>
            <a:r>
              <a:rPr lang="fr-BE" sz="2400" dirty="0" err="1"/>
              <a:t>celebrated</a:t>
            </a:r>
            <a:r>
              <a:rPr lang="fr-BE" sz="2400" dirty="0"/>
              <a:t> </a:t>
            </a:r>
            <a:r>
              <a:rPr lang="fr-BE" sz="2400" dirty="0" err="1"/>
              <a:t>every</a:t>
            </a:r>
            <a:r>
              <a:rPr lang="fr-BE" sz="2400" dirty="0"/>
              <a:t> </a:t>
            </a:r>
            <a:r>
              <a:rPr lang="fr-BE" sz="2400" dirty="0" err="1"/>
              <a:t>year</a:t>
            </a:r>
            <a:r>
              <a:rPr lang="fr-BE" sz="2400" dirty="0"/>
              <a:t> on the second Thursday of March </a:t>
            </a:r>
            <a:r>
              <a:rPr lang="fr-BE" sz="2400" b="1" dirty="0"/>
              <a:t>[12 March 2015]</a:t>
            </a:r>
          </a:p>
          <a:p>
            <a:r>
              <a:rPr lang="fr-BE" sz="2400" dirty="0"/>
              <a:t>A joint </a:t>
            </a:r>
            <a:r>
              <a:rPr lang="fr-BE" sz="2400" dirty="0" err="1"/>
              <a:t>partnership</a:t>
            </a:r>
            <a:r>
              <a:rPr lang="fr-BE" sz="2400" dirty="0"/>
              <a:t> </a:t>
            </a:r>
            <a:r>
              <a:rPr lang="fr-BE" sz="2400" dirty="0" err="1"/>
              <a:t>between</a:t>
            </a:r>
            <a:r>
              <a:rPr lang="fr-BE" sz="2400" dirty="0"/>
              <a:t> the International Society of </a:t>
            </a:r>
            <a:r>
              <a:rPr lang="fr-BE" sz="2400" dirty="0" err="1"/>
              <a:t>Nephrology</a:t>
            </a:r>
            <a:r>
              <a:rPr lang="fr-BE" sz="2400" dirty="0"/>
              <a:t> (ISN) and the International </a:t>
            </a:r>
            <a:r>
              <a:rPr lang="fr-BE" sz="2400" dirty="0" err="1"/>
              <a:t>Federation</a:t>
            </a:r>
            <a:r>
              <a:rPr lang="fr-BE" sz="2400" dirty="0"/>
              <a:t> of </a:t>
            </a:r>
            <a:r>
              <a:rPr lang="fr-BE" sz="2400" dirty="0" err="1"/>
              <a:t>Kidney</a:t>
            </a:r>
            <a:r>
              <a:rPr lang="fr-BE" sz="2400" dirty="0"/>
              <a:t> </a:t>
            </a:r>
            <a:r>
              <a:rPr lang="fr-BE" sz="2400" dirty="0" err="1"/>
              <a:t>Foundations</a:t>
            </a:r>
            <a:r>
              <a:rPr lang="fr-BE" sz="2400" dirty="0"/>
              <a:t> (IFKF) </a:t>
            </a:r>
          </a:p>
          <a:p>
            <a:pPr marL="0" indent="0">
              <a:buNone/>
            </a:pPr>
            <a:r>
              <a:rPr lang="fr-BE" sz="2400" dirty="0"/>
              <a:t>	=&gt; </a:t>
            </a:r>
            <a:r>
              <a:rPr lang="fr-BE" sz="2400" dirty="0" err="1"/>
              <a:t>doctors</a:t>
            </a:r>
            <a:r>
              <a:rPr lang="fr-BE" sz="2400" dirty="0"/>
              <a:t> and people </a:t>
            </a:r>
            <a:r>
              <a:rPr lang="fr-BE" sz="2400" dirty="0" err="1"/>
              <a:t>affected</a:t>
            </a:r>
            <a:r>
              <a:rPr lang="fr-BE" sz="2400" dirty="0"/>
              <a:t> by </a:t>
            </a:r>
            <a:r>
              <a:rPr lang="fr-BE" sz="2400" dirty="0" err="1"/>
              <a:t>kidney</a:t>
            </a:r>
            <a:r>
              <a:rPr lang="fr-BE" sz="2400" dirty="0"/>
              <a:t> </a:t>
            </a:r>
            <a:r>
              <a:rPr lang="fr-BE" sz="2400" dirty="0" err="1"/>
              <a:t>disease</a:t>
            </a:r>
            <a:endParaRPr lang="fr-BE" sz="2400" dirty="0"/>
          </a:p>
          <a:p>
            <a:r>
              <a:rPr lang="fr-BE" sz="2400" b="1" u="sng" dirty="0"/>
              <a:t>Goal</a:t>
            </a:r>
          </a:p>
          <a:p>
            <a:pPr lvl="1"/>
            <a:r>
              <a:rPr lang="fr-BE" sz="2000" dirty="0" err="1"/>
              <a:t>Increase</a:t>
            </a:r>
            <a:r>
              <a:rPr lang="fr-BE" sz="2000" dirty="0"/>
              <a:t> </a:t>
            </a:r>
            <a:r>
              <a:rPr lang="fr-BE" sz="2000" dirty="0" err="1"/>
              <a:t>awareness</a:t>
            </a:r>
            <a:r>
              <a:rPr lang="fr-BE" sz="2000" dirty="0"/>
              <a:t> of the importance of </a:t>
            </a:r>
            <a:r>
              <a:rPr lang="fr-BE" sz="2000" dirty="0" err="1"/>
              <a:t>kidneys</a:t>
            </a:r>
            <a:r>
              <a:rPr lang="fr-BE" sz="2000" dirty="0"/>
              <a:t> to </a:t>
            </a:r>
            <a:r>
              <a:rPr lang="fr-BE" sz="2000" dirty="0" err="1"/>
              <a:t>our</a:t>
            </a:r>
            <a:r>
              <a:rPr lang="fr-BE" sz="2000" dirty="0"/>
              <a:t> </a:t>
            </a:r>
            <a:r>
              <a:rPr lang="fr-BE" sz="2000" dirty="0" err="1"/>
              <a:t>health</a:t>
            </a:r>
            <a:endParaRPr lang="fr-BE" sz="2000" dirty="0"/>
          </a:p>
          <a:p>
            <a:pPr lvl="1"/>
            <a:r>
              <a:rPr lang="fr-BE" sz="2000" dirty="0" err="1"/>
              <a:t>Reduce</a:t>
            </a:r>
            <a:r>
              <a:rPr lang="fr-BE" sz="2000" dirty="0"/>
              <a:t> the impact of </a:t>
            </a:r>
            <a:r>
              <a:rPr lang="fr-BE" sz="2000" dirty="0" err="1"/>
              <a:t>kidney</a:t>
            </a:r>
            <a:r>
              <a:rPr lang="fr-BE" sz="2000" dirty="0"/>
              <a:t> </a:t>
            </a:r>
            <a:r>
              <a:rPr lang="fr-BE" sz="2000" dirty="0" err="1"/>
              <a:t>disease</a:t>
            </a:r>
            <a:r>
              <a:rPr lang="fr-BE" sz="2000" dirty="0"/>
              <a:t> and </a:t>
            </a:r>
            <a:r>
              <a:rPr lang="fr-BE" sz="2000" dirty="0" err="1"/>
              <a:t>associated</a:t>
            </a:r>
            <a:r>
              <a:rPr lang="fr-BE" sz="2000" dirty="0"/>
              <a:t> </a:t>
            </a:r>
            <a:r>
              <a:rPr lang="fr-BE" sz="2000" dirty="0" err="1"/>
              <a:t>problems</a:t>
            </a:r>
            <a:r>
              <a:rPr lang="fr-BE" sz="2000" dirty="0"/>
              <a:t> </a:t>
            </a:r>
            <a:r>
              <a:rPr lang="fr-BE" sz="2000" dirty="0" err="1"/>
              <a:t>worldwide</a:t>
            </a:r>
            <a:endParaRPr lang="fr-BE" sz="2000" dirty="0"/>
          </a:p>
          <a:p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10244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BE" dirty="0" err="1"/>
              <a:t>Why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WKD </a:t>
            </a:r>
            <a:r>
              <a:rPr lang="fr-BE" dirty="0" err="1"/>
              <a:t>so</a:t>
            </a:r>
            <a:r>
              <a:rPr lang="fr-BE" dirty="0"/>
              <a:t>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43011" cy="4525963"/>
          </a:xfrm>
        </p:spPr>
        <p:txBody>
          <a:bodyPr>
            <a:normAutofit/>
          </a:bodyPr>
          <a:lstStyle/>
          <a:p>
            <a:r>
              <a:rPr lang="fr-BE" sz="2800" dirty="0"/>
              <a:t>Sharp </a:t>
            </a:r>
            <a:r>
              <a:rPr lang="fr-BE" sz="2800" dirty="0" err="1"/>
              <a:t>increase</a:t>
            </a:r>
            <a:r>
              <a:rPr lang="fr-BE" sz="2800" dirty="0"/>
              <a:t> of </a:t>
            </a:r>
            <a:r>
              <a:rPr lang="fr-BE" sz="2800" dirty="0" err="1"/>
              <a:t>chronic</a:t>
            </a:r>
            <a:r>
              <a:rPr lang="fr-BE" sz="2800" dirty="0"/>
              <a:t> </a:t>
            </a:r>
            <a:r>
              <a:rPr lang="fr-BE" sz="2800" dirty="0" err="1"/>
              <a:t>kidney</a:t>
            </a:r>
            <a:r>
              <a:rPr lang="fr-BE" sz="2800" dirty="0"/>
              <a:t> </a:t>
            </a:r>
            <a:r>
              <a:rPr lang="fr-BE" sz="2800" dirty="0" err="1"/>
              <a:t>disease</a:t>
            </a:r>
            <a:r>
              <a:rPr lang="fr-BE" sz="2800" dirty="0"/>
              <a:t> (CKD) incidence </a:t>
            </a:r>
            <a:r>
              <a:rPr lang="fr-BE" sz="2800" dirty="0" err="1"/>
              <a:t>worldwide</a:t>
            </a:r>
            <a:endParaRPr lang="fr-BE" sz="2800" dirty="0"/>
          </a:p>
          <a:p>
            <a:r>
              <a:rPr lang="fr-BE" sz="2800" dirty="0" err="1"/>
              <a:t>Appalling</a:t>
            </a:r>
            <a:r>
              <a:rPr lang="fr-BE" sz="2800" dirty="0"/>
              <a:t> </a:t>
            </a:r>
            <a:r>
              <a:rPr lang="fr-BE" sz="2800" dirty="0" err="1"/>
              <a:t>human</a:t>
            </a:r>
            <a:r>
              <a:rPr lang="fr-BE" sz="2800" dirty="0"/>
              <a:t> and </a:t>
            </a:r>
            <a:r>
              <a:rPr lang="fr-BE" sz="2800" dirty="0" err="1"/>
              <a:t>economic</a:t>
            </a:r>
            <a:r>
              <a:rPr lang="fr-BE" sz="2800" dirty="0"/>
              <a:t> </a:t>
            </a:r>
            <a:r>
              <a:rPr lang="fr-BE" sz="2800" dirty="0" err="1"/>
              <a:t>cost</a:t>
            </a:r>
            <a:endParaRPr lang="fr-BE" sz="2800" dirty="0"/>
          </a:p>
          <a:p>
            <a:r>
              <a:rPr lang="fr-BE" sz="2800" dirty="0" err="1"/>
              <a:t>Widespread</a:t>
            </a:r>
            <a:r>
              <a:rPr lang="fr-BE" sz="2800" dirty="0"/>
              <a:t> ignorance about </a:t>
            </a:r>
            <a:r>
              <a:rPr lang="fr-BE" sz="2800" dirty="0" err="1"/>
              <a:t>what</a:t>
            </a:r>
            <a:r>
              <a:rPr lang="fr-BE" sz="2800" dirty="0"/>
              <a:t> </a:t>
            </a:r>
            <a:r>
              <a:rPr lang="fr-BE" sz="2800" dirty="0" err="1"/>
              <a:t>kidneys</a:t>
            </a:r>
            <a:r>
              <a:rPr lang="fr-BE" sz="2800" dirty="0"/>
              <a:t> are and how </a:t>
            </a:r>
            <a:r>
              <a:rPr lang="fr-BE" sz="2800" dirty="0" err="1"/>
              <a:t>serious</a:t>
            </a:r>
            <a:r>
              <a:rPr lang="fr-BE" sz="2800" dirty="0"/>
              <a:t> CKD </a:t>
            </a:r>
            <a:r>
              <a:rPr lang="fr-BE" sz="2800" dirty="0" err="1"/>
              <a:t>is</a:t>
            </a:r>
            <a:endParaRPr lang="fr-BE" sz="2800" dirty="0"/>
          </a:p>
          <a:p>
            <a:pPr marL="0" indent="0">
              <a:buNone/>
            </a:pPr>
            <a:r>
              <a:rPr lang="fr-BE" sz="2800" b="1" dirty="0"/>
              <a:t>=&gt; </a:t>
            </a:r>
            <a:r>
              <a:rPr lang="fr-BE" sz="2800" b="1" dirty="0" err="1"/>
              <a:t>Need</a:t>
            </a:r>
            <a:r>
              <a:rPr lang="fr-BE" sz="2800" b="1" dirty="0"/>
              <a:t> to </a:t>
            </a:r>
            <a:r>
              <a:rPr lang="fr-BE" sz="2800" b="1" dirty="0" err="1"/>
              <a:t>raise</a:t>
            </a:r>
            <a:r>
              <a:rPr lang="fr-BE" sz="2800" b="1" dirty="0"/>
              <a:t> </a:t>
            </a:r>
            <a:r>
              <a:rPr lang="fr-BE" sz="2800" b="1" dirty="0" err="1"/>
              <a:t>awareness</a:t>
            </a:r>
            <a:r>
              <a:rPr lang="fr-BE" sz="2800" b="1" dirty="0"/>
              <a:t>, </a:t>
            </a:r>
            <a:r>
              <a:rPr lang="fr-BE" sz="2800" b="1" dirty="0" err="1"/>
              <a:t>highlight</a:t>
            </a:r>
            <a:r>
              <a:rPr lang="fr-BE" sz="2800" b="1" dirty="0"/>
              <a:t> the CKD </a:t>
            </a:r>
            <a:r>
              <a:rPr lang="fr-BE" sz="2800" b="1" dirty="0" err="1"/>
              <a:t>burden</a:t>
            </a:r>
            <a:r>
              <a:rPr lang="fr-BE" sz="2800" b="1" dirty="0"/>
              <a:t> and encourage </a:t>
            </a:r>
            <a:r>
              <a:rPr lang="fr-BE" sz="2800" b="1" dirty="0" err="1"/>
              <a:t>general</a:t>
            </a:r>
            <a:r>
              <a:rPr lang="fr-BE" sz="2800" b="1" dirty="0"/>
              <a:t> public and </a:t>
            </a:r>
            <a:r>
              <a:rPr lang="fr-BE" sz="2800" b="1" dirty="0" err="1"/>
              <a:t>governments</a:t>
            </a:r>
            <a:r>
              <a:rPr lang="fr-BE" sz="2800" b="1" dirty="0"/>
              <a:t> to </a:t>
            </a:r>
            <a:r>
              <a:rPr lang="fr-BE" sz="2800" b="1" dirty="0" err="1"/>
              <a:t>invest</a:t>
            </a:r>
            <a:r>
              <a:rPr lang="fr-BE" sz="2800" b="1" dirty="0"/>
              <a:t> in </a:t>
            </a:r>
            <a:r>
              <a:rPr lang="fr-BE" sz="2800" b="1" dirty="0" err="1"/>
              <a:t>measures</a:t>
            </a:r>
            <a:r>
              <a:rPr lang="fr-BE" sz="2800" b="1" dirty="0"/>
              <a:t> for </a:t>
            </a:r>
            <a:r>
              <a:rPr lang="fr-BE" sz="2800" b="1" dirty="0" err="1"/>
              <a:t>better</a:t>
            </a:r>
            <a:r>
              <a:rPr lang="fr-BE" sz="2800" b="1" dirty="0"/>
              <a:t> </a:t>
            </a:r>
            <a:r>
              <a:rPr lang="fr-BE" sz="2800" b="1" dirty="0" err="1"/>
              <a:t>prevention</a:t>
            </a:r>
            <a:r>
              <a:rPr lang="fr-BE" sz="2800" b="1" dirty="0"/>
              <a:t> and </a:t>
            </a:r>
            <a:r>
              <a:rPr lang="fr-BE" sz="2800" b="1" dirty="0" err="1"/>
              <a:t>early</a:t>
            </a:r>
            <a:r>
              <a:rPr lang="fr-BE" sz="2800" b="1" dirty="0"/>
              <a:t> </a:t>
            </a:r>
            <a:r>
              <a:rPr lang="fr-BE" sz="2800" b="1" dirty="0" err="1"/>
              <a:t>detection</a:t>
            </a:r>
            <a:r>
              <a:rPr lang="fr-BE" sz="2800" b="1" dirty="0"/>
              <a:t>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643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BE" sz="3600" dirty="0" smtClean="0"/>
              <a:t>To </a:t>
            </a:r>
            <a:r>
              <a:rPr lang="fr-BE" sz="3600" dirty="0" err="1" smtClean="0"/>
              <a:t>whom</a:t>
            </a:r>
            <a:r>
              <a:rPr lang="fr-BE" sz="3600" dirty="0" smtClean="0"/>
              <a:t> do </a:t>
            </a:r>
            <a:r>
              <a:rPr lang="fr-BE" sz="3600" dirty="0" err="1" smtClean="0"/>
              <a:t>we</a:t>
            </a:r>
            <a:r>
              <a:rPr lang="fr-BE" sz="3600" dirty="0" smtClean="0"/>
              <a:t> </a:t>
            </a:r>
            <a:r>
              <a:rPr lang="fr-BE" sz="3600" dirty="0" err="1" smtClean="0"/>
              <a:t>address</a:t>
            </a:r>
            <a:r>
              <a:rPr lang="fr-BE" sz="3600" dirty="0" smtClean="0"/>
              <a:t> </a:t>
            </a:r>
            <a:r>
              <a:rPr lang="fr-BE" sz="3600" dirty="0" err="1" smtClean="0"/>
              <a:t>ourselves</a:t>
            </a:r>
            <a:r>
              <a:rPr lang="fr-BE" sz="3600" dirty="0" smtClean="0"/>
              <a:t>?</a:t>
            </a:r>
            <a:endParaRPr lang="fr-B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10387" cy="4525963"/>
          </a:xfrm>
        </p:spPr>
        <p:txBody>
          <a:bodyPr/>
          <a:lstStyle/>
          <a:p>
            <a:r>
              <a:rPr lang="fr-BE" sz="2800" dirty="0"/>
              <a:t>General public</a:t>
            </a:r>
          </a:p>
          <a:p>
            <a:r>
              <a:rPr lang="fr-BE" sz="2800" dirty="0"/>
              <a:t>People </a:t>
            </a:r>
            <a:r>
              <a:rPr lang="fr-BE" sz="2800" dirty="0" err="1"/>
              <a:t>affected</a:t>
            </a:r>
            <a:r>
              <a:rPr lang="fr-BE" sz="2800" dirty="0"/>
              <a:t> by the </a:t>
            </a:r>
            <a:r>
              <a:rPr lang="fr-BE" sz="2800" dirty="0" err="1"/>
              <a:t>disease</a:t>
            </a:r>
            <a:endParaRPr lang="fr-BE" sz="2800" dirty="0"/>
          </a:p>
          <a:p>
            <a:r>
              <a:rPr lang="fr-BE" sz="2800" dirty="0"/>
              <a:t>Healthcare </a:t>
            </a:r>
            <a:r>
              <a:rPr lang="fr-BE" sz="2800" dirty="0" err="1"/>
              <a:t>professionals</a:t>
            </a:r>
            <a:endParaRPr lang="fr-BE" sz="2800" dirty="0"/>
          </a:p>
          <a:p>
            <a:r>
              <a:rPr lang="fr-BE" sz="2800" dirty="0" err="1"/>
              <a:t>Health</a:t>
            </a:r>
            <a:r>
              <a:rPr lang="fr-BE" sz="2800" dirty="0"/>
              <a:t> </a:t>
            </a:r>
            <a:r>
              <a:rPr lang="fr-BE" sz="2800" dirty="0" err="1"/>
              <a:t>authorities</a:t>
            </a:r>
            <a:r>
              <a:rPr lang="fr-BE" sz="2800" dirty="0"/>
              <a:t>, </a:t>
            </a:r>
            <a:r>
              <a:rPr lang="fr-BE" sz="2800" dirty="0" err="1"/>
              <a:t>governments</a:t>
            </a:r>
            <a:r>
              <a:rPr lang="fr-BE" sz="2800" dirty="0"/>
              <a:t>, </a:t>
            </a:r>
            <a:r>
              <a:rPr lang="fr-BE" sz="2800" dirty="0" err="1"/>
              <a:t>policy-makers</a:t>
            </a:r>
            <a:endParaRPr lang="fr-BE" sz="2800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362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BE" dirty="0" smtClean="0"/>
              <a:t>General </a:t>
            </a:r>
            <a:r>
              <a:rPr lang="fr-BE" dirty="0" err="1" smtClean="0"/>
              <a:t>Facts</a:t>
            </a:r>
            <a:r>
              <a:rPr lang="fr-BE" dirty="0" smtClean="0"/>
              <a:t> about CKD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14135" cy="4525963"/>
          </a:xfrm>
        </p:spPr>
        <p:txBody>
          <a:bodyPr>
            <a:normAutofit lnSpcReduction="10000"/>
          </a:bodyPr>
          <a:lstStyle/>
          <a:p>
            <a:r>
              <a:rPr lang="fr-BE" dirty="0"/>
              <a:t>10% of the </a:t>
            </a:r>
            <a:r>
              <a:rPr lang="fr-BE" dirty="0" err="1"/>
              <a:t>adult</a:t>
            </a:r>
            <a:r>
              <a:rPr lang="fr-BE" dirty="0"/>
              <a:t> population </a:t>
            </a:r>
            <a:r>
              <a:rPr lang="fr-BE" dirty="0" err="1"/>
              <a:t>suffer</a:t>
            </a:r>
            <a:r>
              <a:rPr lang="fr-BE" dirty="0"/>
              <a:t> </a:t>
            </a:r>
            <a:r>
              <a:rPr lang="fr-BE" dirty="0" err="1"/>
              <a:t>from</a:t>
            </a:r>
            <a:r>
              <a:rPr lang="fr-BE" dirty="0"/>
              <a:t> CKD</a:t>
            </a:r>
          </a:p>
          <a:p>
            <a:r>
              <a:rPr lang="fr-BE" dirty="0" err="1"/>
              <a:t>Every</a:t>
            </a:r>
            <a:r>
              <a:rPr lang="fr-BE" dirty="0"/>
              <a:t> </a:t>
            </a:r>
            <a:r>
              <a:rPr lang="fr-BE" dirty="0" err="1"/>
              <a:t>year</a:t>
            </a:r>
            <a:r>
              <a:rPr lang="fr-BE" dirty="0"/>
              <a:t>, millions die of complications </a:t>
            </a:r>
            <a:r>
              <a:rPr lang="fr-BE" dirty="0" err="1"/>
              <a:t>related</a:t>
            </a:r>
            <a:r>
              <a:rPr lang="fr-BE" dirty="0"/>
              <a:t> to CKD</a:t>
            </a:r>
          </a:p>
          <a:p>
            <a:r>
              <a:rPr lang="fr-BE" dirty="0" err="1"/>
              <a:t>Treatments</a:t>
            </a:r>
            <a:r>
              <a:rPr lang="fr-BE" dirty="0"/>
              <a:t> </a:t>
            </a:r>
            <a:r>
              <a:rPr lang="fr-BE" dirty="0" err="1"/>
              <a:t>like</a:t>
            </a:r>
            <a:r>
              <a:rPr lang="fr-BE" dirty="0"/>
              <a:t> </a:t>
            </a:r>
            <a:r>
              <a:rPr lang="fr-BE" dirty="0" err="1"/>
              <a:t>dialysis</a:t>
            </a:r>
            <a:r>
              <a:rPr lang="fr-BE" dirty="0"/>
              <a:t> and </a:t>
            </a:r>
            <a:r>
              <a:rPr lang="fr-BE" dirty="0" err="1"/>
              <a:t>kidney</a:t>
            </a:r>
            <a:r>
              <a:rPr lang="fr-BE" dirty="0"/>
              <a:t> transplantation and </a:t>
            </a:r>
            <a:r>
              <a:rPr lang="fr-BE" dirty="0" err="1"/>
              <a:t>so</a:t>
            </a:r>
            <a:r>
              <a:rPr lang="fr-BE" dirty="0"/>
              <a:t> </a:t>
            </a:r>
            <a:r>
              <a:rPr lang="fr-BE" dirty="0" err="1"/>
              <a:t>often</a:t>
            </a:r>
            <a:r>
              <a:rPr lang="fr-BE" dirty="0"/>
              <a:t> are not </a:t>
            </a:r>
            <a:r>
              <a:rPr lang="fr-BE" dirty="0" err="1"/>
              <a:t>affordable</a:t>
            </a:r>
            <a:r>
              <a:rPr lang="fr-BE" dirty="0"/>
              <a:t> or are </a:t>
            </a:r>
            <a:r>
              <a:rPr lang="fr-BE" dirty="0" err="1"/>
              <a:t>extremely</a:t>
            </a:r>
            <a:r>
              <a:rPr lang="fr-BE" dirty="0"/>
              <a:t> </a:t>
            </a:r>
            <a:r>
              <a:rPr lang="fr-BE" dirty="0" err="1"/>
              <a:t>costly</a:t>
            </a:r>
            <a:r>
              <a:rPr lang="fr-BE" dirty="0"/>
              <a:t> and </a:t>
            </a:r>
            <a:r>
              <a:rPr lang="fr-BE" dirty="0" err="1"/>
              <a:t>heavily</a:t>
            </a:r>
            <a:r>
              <a:rPr lang="fr-BE" dirty="0"/>
              <a:t> </a:t>
            </a:r>
            <a:r>
              <a:rPr lang="fr-BE" dirty="0" err="1"/>
              <a:t>weigh</a:t>
            </a:r>
            <a:r>
              <a:rPr lang="fr-BE" dirty="0"/>
              <a:t> on public </a:t>
            </a:r>
            <a:r>
              <a:rPr lang="fr-BE" dirty="0" err="1"/>
              <a:t>healthcare</a:t>
            </a:r>
            <a:r>
              <a:rPr lang="fr-BE" dirty="0"/>
              <a:t> budgets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3182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BE" sz="3600" dirty="0" err="1"/>
              <a:t>What</a:t>
            </a:r>
            <a:r>
              <a:rPr lang="fr-BE" sz="3600" dirty="0"/>
              <a:t> do </a:t>
            </a:r>
            <a:r>
              <a:rPr lang="fr-BE" sz="3600" dirty="0" err="1"/>
              <a:t>our</a:t>
            </a:r>
            <a:r>
              <a:rPr lang="fr-BE" sz="3600" dirty="0"/>
              <a:t> </a:t>
            </a:r>
            <a:r>
              <a:rPr lang="fr-BE" sz="3600" dirty="0" err="1"/>
              <a:t>amazing</a:t>
            </a:r>
            <a:r>
              <a:rPr lang="fr-BE" sz="3600" dirty="0"/>
              <a:t> </a:t>
            </a:r>
            <a:r>
              <a:rPr lang="fr-BE" sz="3600" dirty="0" err="1"/>
              <a:t>kidneys</a:t>
            </a:r>
            <a:r>
              <a:rPr lang="fr-BE" sz="3600" dirty="0"/>
              <a:t>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470" y="2695074"/>
            <a:ext cx="7233385" cy="3681346"/>
          </a:xfrm>
        </p:spPr>
        <p:txBody>
          <a:bodyPr>
            <a:normAutofit/>
          </a:bodyPr>
          <a:lstStyle/>
          <a:p>
            <a:r>
              <a:rPr lang="fr-BE" sz="2800" dirty="0" err="1"/>
              <a:t>They</a:t>
            </a:r>
            <a:r>
              <a:rPr lang="fr-BE" sz="2800" dirty="0"/>
              <a:t> balance the volume of water in the body</a:t>
            </a:r>
          </a:p>
          <a:p>
            <a:r>
              <a:rPr lang="fr-BE" sz="2800" dirty="0" err="1"/>
              <a:t>They</a:t>
            </a:r>
            <a:r>
              <a:rPr lang="fr-BE" sz="2800" dirty="0"/>
              <a:t> </a:t>
            </a:r>
            <a:r>
              <a:rPr lang="fr-BE" sz="2800" dirty="0" err="1"/>
              <a:t>filter</a:t>
            </a:r>
            <a:r>
              <a:rPr lang="fr-BE" sz="2800" dirty="0"/>
              <a:t> the </a:t>
            </a:r>
            <a:r>
              <a:rPr lang="fr-BE" sz="2800" dirty="0" err="1"/>
              <a:t>blood</a:t>
            </a:r>
            <a:r>
              <a:rPr lang="fr-BE" sz="2800" dirty="0"/>
              <a:t> and </a:t>
            </a:r>
            <a:r>
              <a:rPr lang="fr-BE" sz="2800" dirty="0" err="1"/>
              <a:t>eliminate</a:t>
            </a:r>
            <a:r>
              <a:rPr lang="fr-BE" sz="2800" dirty="0"/>
              <a:t> the </a:t>
            </a:r>
            <a:r>
              <a:rPr lang="fr-BE" sz="2800" dirty="0" err="1"/>
              <a:t>waste</a:t>
            </a:r>
            <a:r>
              <a:rPr lang="fr-BE" sz="2800" dirty="0"/>
              <a:t> </a:t>
            </a:r>
            <a:r>
              <a:rPr lang="fr-BE" sz="2800" dirty="0" err="1"/>
              <a:t>products</a:t>
            </a:r>
            <a:r>
              <a:rPr lang="fr-BE" sz="2800" dirty="0"/>
              <a:t> </a:t>
            </a:r>
          </a:p>
          <a:p>
            <a:r>
              <a:rPr lang="fr-BE" sz="2800" dirty="0" err="1"/>
              <a:t>They</a:t>
            </a:r>
            <a:r>
              <a:rPr lang="fr-BE" sz="2800" dirty="0"/>
              <a:t> </a:t>
            </a:r>
            <a:r>
              <a:rPr lang="fr-BE" sz="2800" dirty="0" err="1"/>
              <a:t>produce</a:t>
            </a:r>
            <a:r>
              <a:rPr lang="fr-BE" sz="2800" dirty="0"/>
              <a:t> hormones </a:t>
            </a:r>
            <a:r>
              <a:rPr lang="fr-BE" sz="2800" dirty="0" err="1"/>
              <a:t>that</a:t>
            </a:r>
            <a:r>
              <a:rPr lang="fr-BE" sz="2800" dirty="0"/>
              <a:t> </a:t>
            </a:r>
            <a:r>
              <a:rPr lang="fr-BE" sz="2800" dirty="0" err="1"/>
              <a:t>regulate</a:t>
            </a:r>
            <a:r>
              <a:rPr lang="fr-BE" sz="2800" dirty="0"/>
              <a:t> </a:t>
            </a:r>
            <a:r>
              <a:rPr lang="fr-BE" sz="2800" dirty="0" err="1"/>
              <a:t>some</a:t>
            </a:r>
            <a:r>
              <a:rPr lang="fr-BE" sz="2800" dirty="0"/>
              <a:t> important body </a:t>
            </a:r>
            <a:r>
              <a:rPr lang="fr-BE" sz="2800" dirty="0" err="1"/>
              <a:t>functions</a:t>
            </a:r>
            <a:r>
              <a:rPr lang="fr-BE" sz="2800" dirty="0"/>
              <a:t> (</a:t>
            </a:r>
            <a:r>
              <a:rPr lang="fr-BE" sz="2800" dirty="0" err="1"/>
              <a:t>blood</a:t>
            </a:r>
            <a:r>
              <a:rPr lang="fr-BE" sz="2800" dirty="0"/>
              <a:t> pressure, </a:t>
            </a:r>
            <a:r>
              <a:rPr lang="fr-BE" sz="2800" dirty="0" err="1"/>
              <a:t>making</a:t>
            </a:r>
            <a:r>
              <a:rPr lang="fr-BE" sz="2800" dirty="0"/>
              <a:t> of </a:t>
            </a:r>
            <a:r>
              <a:rPr lang="fr-BE" sz="2800" dirty="0" err="1"/>
              <a:t>red</a:t>
            </a:r>
            <a:r>
              <a:rPr lang="fr-BE" sz="2800" dirty="0"/>
              <a:t> </a:t>
            </a:r>
            <a:r>
              <a:rPr lang="fr-BE" sz="2800" dirty="0" err="1"/>
              <a:t>blood</a:t>
            </a:r>
            <a:r>
              <a:rPr lang="fr-BE" sz="2800" dirty="0"/>
              <a:t> </a:t>
            </a:r>
            <a:r>
              <a:rPr lang="fr-BE" sz="2800" dirty="0" err="1"/>
              <a:t>cells</a:t>
            </a:r>
            <a:r>
              <a:rPr lang="fr-BE" sz="2800" dirty="0"/>
              <a:t>, </a:t>
            </a:r>
            <a:r>
              <a:rPr lang="fr-BE" sz="2800" dirty="0" err="1"/>
              <a:t>etc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sp>
        <p:nvSpPr>
          <p:cNvPr id="4" name="Rectangle 3"/>
          <p:cNvSpPr/>
          <p:nvPr/>
        </p:nvSpPr>
        <p:spPr>
          <a:xfrm>
            <a:off x="240631" y="1441387"/>
            <a:ext cx="7452223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308009" y="1559288"/>
            <a:ext cx="7690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b="1" dirty="0" err="1"/>
              <a:t>Kidneys</a:t>
            </a:r>
            <a:r>
              <a:rPr lang="fr-BE" sz="2400" b="1" dirty="0"/>
              <a:t> are crucial </a:t>
            </a:r>
            <a:r>
              <a:rPr lang="fr-BE" sz="2400" b="1" dirty="0" err="1"/>
              <a:t>organs</a:t>
            </a:r>
            <a:r>
              <a:rPr lang="fr-BE" sz="2400" b="1" dirty="0"/>
              <a:t> in the body. </a:t>
            </a:r>
            <a:r>
              <a:rPr lang="fr-BE" sz="2400" b="1" dirty="0" err="1"/>
              <a:t>Your</a:t>
            </a:r>
            <a:r>
              <a:rPr lang="fr-BE" sz="2400" b="1" dirty="0"/>
              <a:t> life </a:t>
            </a:r>
            <a:r>
              <a:rPr lang="fr-BE" sz="2400" b="1" dirty="0" err="1"/>
              <a:t>is</a:t>
            </a:r>
            <a:r>
              <a:rPr lang="fr-BE" sz="2400" b="1" dirty="0"/>
              <a:t> at </a:t>
            </a:r>
            <a:r>
              <a:rPr lang="fr-BE" sz="2400" b="1" dirty="0" err="1"/>
              <a:t>risk</a:t>
            </a:r>
            <a:r>
              <a:rPr lang="fr-BE" sz="2400" b="1" dirty="0"/>
              <a:t> </a:t>
            </a:r>
            <a:r>
              <a:rPr lang="fr-BE" sz="2400" b="1" dirty="0" err="1"/>
              <a:t>when</a:t>
            </a:r>
            <a:r>
              <a:rPr lang="fr-BE" sz="2400" b="1" dirty="0"/>
              <a:t> </a:t>
            </a:r>
            <a:r>
              <a:rPr lang="fr-BE" sz="2400" b="1" dirty="0" err="1"/>
              <a:t>kidney</a:t>
            </a:r>
            <a:r>
              <a:rPr lang="fr-BE" sz="2400" b="1" dirty="0"/>
              <a:t> </a:t>
            </a:r>
            <a:r>
              <a:rPr lang="fr-BE" sz="2400" b="1" dirty="0" err="1"/>
              <a:t>function</a:t>
            </a:r>
            <a:r>
              <a:rPr lang="fr-BE" sz="2400" b="1" dirty="0"/>
              <a:t> </a:t>
            </a:r>
            <a:r>
              <a:rPr lang="fr-BE" sz="2400" b="1" dirty="0" err="1"/>
              <a:t>doesn’t</a:t>
            </a:r>
            <a:r>
              <a:rPr lang="fr-BE" sz="2400" b="1" dirty="0"/>
              <a:t> </a:t>
            </a:r>
            <a:r>
              <a:rPr lang="fr-BE" sz="2400" b="1" dirty="0" err="1"/>
              <a:t>work</a:t>
            </a:r>
            <a:r>
              <a:rPr lang="fr-BE" sz="2400" b="1" dirty="0"/>
              <a:t> </a:t>
            </a:r>
            <a:r>
              <a:rPr lang="fr-BE" sz="2400" b="1" dirty="0" err="1"/>
              <a:t>properly</a:t>
            </a:r>
            <a:r>
              <a:rPr lang="fr-BE" sz="2400" b="1" dirty="0"/>
              <a:t> </a:t>
            </a:r>
            <a:r>
              <a:rPr lang="fr-BE" sz="2400" b="1" dirty="0" err="1"/>
              <a:t>anymore</a:t>
            </a:r>
            <a:r>
              <a:rPr lang="fr-BE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459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BE" sz="4000" dirty="0" err="1"/>
              <a:t>What</a:t>
            </a:r>
            <a:r>
              <a:rPr lang="fr-BE" sz="4000" dirty="0"/>
              <a:t> </a:t>
            </a:r>
            <a:r>
              <a:rPr lang="fr-BE" sz="4000" dirty="0" err="1"/>
              <a:t>is</a:t>
            </a:r>
            <a:r>
              <a:rPr lang="fr-BE" sz="4000" dirty="0"/>
              <a:t> </a:t>
            </a:r>
            <a:r>
              <a:rPr lang="fr-BE" sz="4000" dirty="0" err="1"/>
              <a:t>Chronic</a:t>
            </a:r>
            <a:r>
              <a:rPr lang="fr-BE" sz="4000" dirty="0"/>
              <a:t> </a:t>
            </a:r>
            <a:r>
              <a:rPr lang="fr-BE" sz="4000" dirty="0" err="1"/>
              <a:t>Kidney</a:t>
            </a:r>
            <a:r>
              <a:rPr lang="fr-BE" sz="4000" dirty="0"/>
              <a:t> </a:t>
            </a:r>
            <a:r>
              <a:rPr lang="fr-BE" sz="4000" dirty="0" err="1"/>
              <a:t>Disease</a:t>
            </a:r>
            <a:r>
              <a:rPr lang="fr-BE"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20202"/>
            <a:ext cx="7252636" cy="3431089"/>
          </a:xfrm>
        </p:spPr>
        <p:txBody>
          <a:bodyPr/>
          <a:lstStyle/>
          <a:p>
            <a:r>
              <a:rPr lang="fr-BE" sz="2400" dirty="0" err="1"/>
              <a:t>Below</a:t>
            </a:r>
            <a:r>
              <a:rPr lang="fr-BE" sz="2400" dirty="0"/>
              <a:t> a certain </a:t>
            </a:r>
            <a:r>
              <a:rPr lang="fr-BE" sz="2400" dirty="0" err="1"/>
              <a:t>level</a:t>
            </a:r>
            <a:r>
              <a:rPr lang="fr-BE" sz="2400" dirty="0"/>
              <a:t>, </a:t>
            </a:r>
            <a:r>
              <a:rPr lang="fr-BE" sz="2400" dirty="0" err="1"/>
              <a:t>wastes</a:t>
            </a:r>
            <a:r>
              <a:rPr lang="fr-BE" sz="2400" dirty="0"/>
              <a:t> </a:t>
            </a:r>
            <a:r>
              <a:rPr lang="fr-BE" sz="2400" dirty="0" err="1"/>
              <a:t>cannot</a:t>
            </a:r>
            <a:r>
              <a:rPr lang="fr-BE" sz="2400" dirty="0"/>
              <a:t> </a:t>
            </a:r>
            <a:r>
              <a:rPr lang="fr-BE" sz="2400" dirty="0" err="1"/>
              <a:t>be</a:t>
            </a:r>
            <a:r>
              <a:rPr lang="fr-BE" sz="2400" dirty="0"/>
              <a:t> </a:t>
            </a:r>
            <a:r>
              <a:rPr lang="fr-BE" sz="2400" dirty="0" err="1"/>
              <a:t>eliminated</a:t>
            </a:r>
            <a:r>
              <a:rPr lang="fr-BE" sz="2400" dirty="0"/>
              <a:t> </a:t>
            </a:r>
            <a:r>
              <a:rPr lang="fr-BE" sz="2400" dirty="0" err="1"/>
              <a:t>anymore</a:t>
            </a:r>
            <a:r>
              <a:rPr lang="fr-BE" sz="2400" dirty="0"/>
              <a:t> </a:t>
            </a:r>
            <a:r>
              <a:rPr lang="fr-BE" sz="2400" dirty="0" err="1"/>
              <a:t>from</a:t>
            </a:r>
            <a:r>
              <a:rPr lang="fr-BE" sz="2400" dirty="0"/>
              <a:t> the body and </a:t>
            </a:r>
            <a:r>
              <a:rPr lang="fr-BE" sz="2400" dirty="0" err="1"/>
              <a:t>may</a:t>
            </a:r>
            <a:r>
              <a:rPr lang="fr-BE" sz="2400" dirty="0"/>
              <a:t> affect </a:t>
            </a:r>
            <a:r>
              <a:rPr lang="fr-BE" sz="2400" dirty="0" err="1"/>
              <a:t>other</a:t>
            </a:r>
            <a:r>
              <a:rPr lang="fr-BE" sz="2400" dirty="0"/>
              <a:t> </a:t>
            </a:r>
            <a:r>
              <a:rPr lang="fr-BE" sz="2400" dirty="0" err="1"/>
              <a:t>organs</a:t>
            </a:r>
            <a:r>
              <a:rPr lang="fr-BE" sz="2400" dirty="0"/>
              <a:t> =&gt; </a:t>
            </a:r>
            <a:r>
              <a:rPr lang="fr-BE" sz="2400" dirty="0" err="1"/>
              <a:t>it</a:t>
            </a:r>
            <a:r>
              <a:rPr lang="fr-BE" sz="2400" dirty="0"/>
              <a:t> </a:t>
            </a:r>
            <a:r>
              <a:rPr lang="fr-BE" sz="2400" dirty="0" err="1"/>
              <a:t>is</a:t>
            </a:r>
            <a:r>
              <a:rPr lang="fr-BE" sz="2400" dirty="0"/>
              <a:t> </a:t>
            </a:r>
            <a:r>
              <a:rPr lang="fr-BE" sz="2400" dirty="0" err="1"/>
              <a:t>called</a:t>
            </a:r>
            <a:r>
              <a:rPr lang="fr-BE" sz="2400" dirty="0"/>
              <a:t> </a:t>
            </a:r>
            <a:r>
              <a:rPr lang="fr-BE" sz="2400" dirty="0" err="1"/>
              <a:t>kidney</a:t>
            </a:r>
            <a:r>
              <a:rPr lang="fr-BE" sz="2400" dirty="0"/>
              <a:t> </a:t>
            </a:r>
            <a:r>
              <a:rPr lang="fr-BE" sz="2400" dirty="0" err="1"/>
              <a:t>failure</a:t>
            </a:r>
            <a:endParaRPr lang="fr-BE" sz="2400" dirty="0"/>
          </a:p>
          <a:p>
            <a:r>
              <a:rPr lang="fr-BE" sz="2400" dirty="0" err="1"/>
              <a:t>Treatments</a:t>
            </a:r>
            <a:r>
              <a:rPr lang="fr-BE" sz="2400" dirty="0"/>
              <a:t> to survive are:</a:t>
            </a:r>
          </a:p>
          <a:p>
            <a:pPr lvl="1"/>
            <a:r>
              <a:rPr lang="fr-BE" sz="2000" dirty="0" err="1"/>
              <a:t>Dialysis</a:t>
            </a:r>
            <a:r>
              <a:rPr lang="fr-BE" sz="2000" dirty="0"/>
              <a:t> (BUT </a:t>
            </a:r>
            <a:r>
              <a:rPr lang="fr-BE" sz="2000" dirty="0" err="1"/>
              <a:t>extremely</a:t>
            </a:r>
            <a:r>
              <a:rPr lang="fr-BE" sz="2000" dirty="0"/>
              <a:t> </a:t>
            </a:r>
            <a:r>
              <a:rPr lang="fr-BE" sz="2000" dirty="0" err="1"/>
              <a:t>constraining</a:t>
            </a:r>
            <a:r>
              <a:rPr lang="fr-BE" sz="2000" dirty="0"/>
              <a:t>)</a:t>
            </a:r>
          </a:p>
          <a:p>
            <a:pPr lvl="1"/>
            <a:r>
              <a:rPr lang="fr-BE" sz="2000" dirty="0"/>
              <a:t>Transplantation (BUT </a:t>
            </a:r>
            <a:r>
              <a:rPr lang="fr-BE" sz="2000" dirty="0" err="1"/>
              <a:t>organ</a:t>
            </a:r>
            <a:r>
              <a:rPr lang="fr-BE" sz="2000" dirty="0"/>
              <a:t> </a:t>
            </a:r>
            <a:r>
              <a:rPr lang="fr-BE" sz="2000" dirty="0" err="1"/>
              <a:t>shortage</a:t>
            </a:r>
            <a:r>
              <a:rPr lang="fr-BE" sz="2000" dirty="0"/>
              <a:t>)</a:t>
            </a:r>
          </a:p>
          <a:p>
            <a:pPr marL="457200" lvl="1" indent="0">
              <a:buNone/>
            </a:pPr>
            <a:r>
              <a:rPr lang="fr-BE" b="1" dirty="0"/>
              <a:t>It </a:t>
            </a:r>
            <a:r>
              <a:rPr lang="fr-BE" b="1" dirty="0" err="1"/>
              <a:t>is</a:t>
            </a:r>
            <a:r>
              <a:rPr lang="fr-BE" b="1" dirty="0"/>
              <a:t> </a:t>
            </a:r>
            <a:r>
              <a:rPr lang="fr-BE" b="1" dirty="0" err="1"/>
              <a:t>common</a:t>
            </a:r>
            <a:r>
              <a:rPr lang="fr-BE" b="1" dirty="0"/>
              <a:t>, </a:t>
            </a:r>
            <a:r>
              <a:rPr lang="fr-BE" b="1" dirty="0" err="1"/>
              <a:t>harmful</a:t>
            </a:r>
            <a:r>
              <a:rPr lang="fr-BE" b="1" dirty="0"/>
              <a:t> but </a:t>
            </a:r>
            <a:r>
              <a:rPr lang="fr-BE" b="1" dirty="0" err="1"/>
              <a:t>often</a:t>
            </a:r>
            <a:r>
              <a:rPr lang="fr-BE" b="1" dirty="0"/>
              <a:t> </a:t>
            </a:r>
            <a:r>
              <a:rPr lang="fr-BE" b="1" dirty="0" err="1"/>
              <a:t>treatable</a:t>
            </a:r>
            <a:endParaRPr lang="fr-BE" b="1" dirty="0"/>
          </a:p>
          <a:p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308007" y="1352729"/>
            <a:ext cx="7298131" cy="12609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307981" y="1470631"/>
            <a:ext cx="72959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b="1" dirty="0" smtClean="0"/>
              <a:t>CKD </a:t>
            </a:r>
            <a:r>
              <a:rPr lang="fr-BE" sz="2400" b="1" dirty="0" err="1" smtClean="0"/>
              <a:t>is</a:t>
            </a:r>
            <a:r>
              <a:rPr lang="fr-BE" sz="2400" b="1" dirty="0" smtClean="0"/>
              <a:t> the </a:t>
            </a:r>
            <a:r>
              <a:rPr lang="fr-BE" sz="2400" b="1" dirty="0" err="1" smtClean="0"/>
              <a:t>presence</a:t>
            </a:r>
            <a:r>
              <a:rPr lang="fr-BE" sz="2400" b="1" dirty="0" smtClean="0"/>
              <a:t> of </a:t>
            </a:r>
            <a:r>
              <a:rPr lang="fr-BE" sz="2400" b="1" dirty="0" err="1" smtClean="0"/>
              <a:t>kidney</a:t>
            </a:r>
            <a:r>
              <a:rPr lang="fr-BE" sz="2400" b="1" dirty="0" smtClean="0"/>
              <a:t> damage, or a </a:t>
            </a:r>
            <a:r>
              <a:rPr lang="fr-BE" sz="2400" b="1" dirty="0" err="1" smtClean="0"/>
              <a:t>decreased</a:t>
            </a:r>
            <a:r>
              <a:rPr lang="fr-BE" sz="2400" b="1" dirty="0" smtClean="0"/>
              <a:t> </a:t>
            </a:r>
            <a:r>
              <a:rPr lang="fr-BE" sz="2400" b="1" dirty="0" err="1" smtClean="0"/>
              <a:t>level</a:t>
            </a:r>
            <a:r>
              <a:rPr lang="fr-BE" sz="2400" b="1" dirty="0" smtClean="0"/>
              <a:t> of </a:t>
            </a:r>
            <a:r>
              <a:rPr lang="fr-BE" sz="2400" b="1" dirty="0" err="1" smtClean="0"/>
              <a:t>kidney</a:t>
            </a:r>
            <a:r>
              <a:rPr lang="fr-BE" sz="2400" b="1" dirty="0" smtClean="0"/>
              <a:t> </a:t>
            </a:r>
            <a:r>
              <a:rPr lang="fr-BE" sz="2400" b="1" dirty="0" err="1" smtClean="0"/>
              <a:t>function</a:t>
            </a:r>
            <a:r>
              <a:rPr lang="fr-BE" sz="2400" b="1" dirty="0"/>
              <a:t> </a:t>
            </a:r>
            <a:r>
              <a:rPr lang="fr-BE" sz="2400" b="1" dirty="0" smtClean="0"/>
              <a:t>for a </a:t>
            </a:r>
            <a:r>
              <a:rPr lang="fr-BE" sz="2400" b="1" dirty="0" err="1" smtClean="0"/>
              <a:t>period</a:t>
            </a:r>
            <a:r>
              <a:rPr lang="fr-BE" sz="2400" b="1" dirty="0" smtClean="0"/>
              <a:t> of 3 </a:t>
            </a:r>
            <a:r>
              <a:rPr lang="fr-BE" sz="2400" b="1" dirty="0" err="1" smtClean="0"/>
              <a:t>months</a:t>
            </a:r>
            <a:r>
              <a:rPr lang="fr-BE" sz="2400" b="1" dirty="0" smtClean="0"/>
              <a:t> or more. It </a:t>
            </a:r>
            <a:r>
              <a:rPr lang="fr-BE" sz="2400" b="1" dirty="0" err="1" smtClean="0"/>
              <a:t>usually</a:t>
            </a:r>
            <a:r>
              <a:rPr lang="fr-BE" sz="2400" b="1" dirty="0" smtClean="0"/>
              <a:t> affects </a:t>
            </a:r>
            <a:r>
              <a:rPr lang="fr-BE" sz="2400" b="1" dirty="0" err="1" smtClean="0"/>
              <a:t>both</a:t>
            </a:r>
            <a:r>
              <a:rPr lang="fr-BE" sz="2400" b="1" dirty="0" smtClean="0"/>
              <a:t> </a:t>
            </a:r>
            <a:r>
              <a:rPr lang="fr-BE" sz="2400" b="1" dirty="0" err="1" smtClean="0"/>
              <a:t>kidneys</a:t>
            </a:r>
            <a:r>
              <a:rPr lang="fr-BE" sz="2400" b="1" dirty="0" smtClean="0"/>
              <a:t>. </a:t>
            </a: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20407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BE" dirty="0" err="1"/>
              <a:t>Why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CKD </a:t>
            </a:r>
            <a:r>
              <a:rPr lang="fr-BE" dirty="0" err="1"/>
              <a:t>such</a:t>
            </a:r>
            <a:r>
              <a:rPr lang="fr-BE" dirty="0"/>
              <a:t> a </a:t>
            </a:r>
            <a:r>
              <a:rPr lang="fr-BE" dirty="0" err="1"/>
              <a:t>burden</a:t>
            </a:r>
            <a:r>
              <a:rPr lang="fr-BE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52636" cy="4525963"/>
          </a:xfrm>
        </p:spPr>
        <p:txBody>
          <a:bodyPr>
            <a:normAutofit/>
          </a:bodyPr>
          <a:lstStyle/>
          <a:p>
            <a:r>
              <a:rPr lang="fr-BE" sz="2800" dirty="0"/>
              <a:t>CKD </a:t>
            </a:r>
            <a:r>
              <a:rPr lang="fr-BE" sz="2800" dirty="0" err="1"/>
              <a:t>is</a:t>
            </a:r>
            <a:r>
              <a:rPr lang="fr-BE" sz="2800" dirty="0"/>
              <a:t> </a:t>
            </a:r>
            <a:r>
              <a:rPr lang="fr-BE" sz="2800" dirty="0" err="1"/>
              <a:t>currently</a:t>
            </a:r>
            <a:r>
              <a:rPr lang="fr-BE" sz="2800" dirty="0"/>
              <a:t> not curable</a:t>
            </a:r>
          </a:p>
          <a:p>
            <a:r>
              <a:rPr lang="fr-BE" sz="2800" dirty="0"/>
              <a:t>CKD </a:t>
            </a:r>
            <a:r>
              <a:rPr lang="fr-BE" sz="2800" dirty="0" err="1"/>
              <a:t>can</a:t>
            </a:r>
            <a:r>
              <a:rPr lang="fr-BE" sz="2800" dirty="0"/>
              <a:t> cause people to </a:t>
            </a:r>
            <a:r>
              <a:rPr lang="fr-BE" sz="2800" dirty="0" err="1"/>
              <a:t>need</a:t>
            </a:r>
            <a:r>
              <a:rPr lang="fr-BE" sz="2800" dirty="0"/>
              <a:t> care for the </a:t>
            </a:r>
            <a:r>
              <a:rPr lang="fr-BE" sz="2800" dirty="0" err="1"/>
              <a:t>rest</a:t>
            </a:r>
            <a:r>
              <a:rPr lang="fr-BE" sz="2800" dirty="0"/>
              <a:t> of </a:t>
            </a:r>
            <a:r>
              <a:rPr lang="fr-BE" sz="2800" dirty="0" err="1"/>
              <a:t>their</a:t>
            </a:r>
            <a:r>
              <a:rPr lang="fr-BE" sz="2800" dirty="0"/>
              <a:t> </a:t>
            </a:r>
            <a:r>
              <a:rPr lang="fr-BE" sz="2800" dirty="0" err="1"/>
              <a:t>lives</a:t>
            </a:r>
            <a:endParaRPr lang="fr-BE" sz="2800" dirty="0"/>
          </a:p>
          <a:p>
            <a:r>
              <a:rPr lang="fr-BE" sz="2800" dirty="0"/>
              <a:t>CKD triggers </a:t>
            </a:r>
            <a:r>
              <a:rPr lang="fr-BE" sz="2800" dirty="0" err="1"/>
              <a:t>other</a:t>
            </a:r>
            <a:r>
              <a:rPr lang="fr-BE" sz="2800" dirty="0"/>
              <a:t> </a:t>
            </a:r>
            <a:r>
              <a:rPr lang="fr-BE" sz="2800" dirty="0" err="1"/>
              <a:t>health</a:t>
            </a:r>
            <a:r>
              <a:rPr lang="fr-BE" sz="2800" dirty="0"/>
              <a:t> issues (</a:t>
            </a:r>
            <a:r>
              <a:rPr lang="fr-BE" sz="2800" dirty="0" err="1"/>
              <a:t>cardiovascular</a:t>
            </a:r>
            <a:r>
              <a:rPr lang="fr-BE" sz="2800" dirty="0"/>
              <a:t> </a:t>
            </a:r>
            <a:r>
              <a:rPr lang="fr-BE" sz="2800" dirty="0" err="1"/>
              <a:t>diseases</a:t>
            </a:r>
            <a:r>
              <a:rPr lang="fr-BE" sz="2800" dirty="0"/>
              <a:t>) </a:t>
            </a:r>
            <a:r>
              <a:rPr lang="fr-BE" sz="2800" dirty="0" err="1"/>
              <a:t>leading</a:t>
            </a:r>
            <a:r>
              <a:rPr lang="fr-BE" sz="2800" dirty="0"/>
              <a:t> to </a:t>
            </a:r>
            <a:r>
              <a:rPr lang="fr-BE" sz="2800" dirty="0" err="1"/>
              <a:t>premature</a:t>
            </a:r>
            <a:r>
              <a:rPr lang="fr-BE" sz="2800" dirty="0"/>
              <a:t> </a:t>
            </a:r>
            <a:r>
              <a:rPr lang="fr-BE" sz="2800" dirty="0" err="1"/>
              <a:t>death</a:t>
            </a:r>
            <a:r>
              <a:rPr lang="fr-BE" sz="2800" dirty="0"/>
              <a:t> or </a:t>
            </a:r>
            <a:r>
              <a:rPr lang="fr-BE" sz="2800" dirty="0" err="1"/>
              <a:t>disability</a:t>
            </a:r>
            <a:endParaRPr lang="fr-BE" sz="2800" dirty="0"/>
          </a:p>
          <a:p>
            <a:r>
              <a:rPr lang="fr-BE" sz="2800" dirty="0"/>
              <a:t>If not </a:t>
            </a:r>
            <a:r>
              <a:rPr lang="fr-BE" sz="2800" dirty="0" err="1"/>
              <a:t>detected</a:t>
            </a:r>
            <a:r>
              <a:rPr lang="fr-BE" sz="2800" dirty="0"/>
              <a:t> </a:t>
            </a:r>
            <a:r>
              <a:rPr lang="fr-BE" sz="2800" dirty="0" err="1"/>
              <a:t>early</a:t>
            </a:r>
            <a:r>
              <a:rPr lang="fr-BE" sz="2800" dirty="0"/>
              <a:t> </a:t>
            </a:r>
            <a:r>
              <a:rPr lang="fr-BE" sz="2800" dirty="0" err="1"/>
              <a:t>enough</a:t>
            </a:r>
            <a:r>
              <a:rPr lang="fr-BE" sz="2800" dirty="0"/>
              <a:t>, </a:t>
            </a:r>
            <a:r>
              <a:rPr lang="fr-BE" sz="2800" dirty="0" err="1"/>
              <a:t>it</a:t>
            </a:r>
            <a:r>
              <a:rPr lang="fr-BE" sz="2800" dirty="0"/>
              <a:t> </a:t>
            </a:r>
            <a:r>
              <a:rPr lang="fr-BE" sz="2800" dirty="0" err="1"/>
              <a:t>may</a:t>
            </a:r>
            <a:r>
              <a:rPr lang="fr-BE" sz="2800" dirty="0"/>
              <a:t> </a:t>
            </a:r>
            <a:r>
              <a:rPr lang="fr-BE" sz="2800" dirty="0" err="1"/>
              <a:t>progress</a:t>
            </a:r>
            <a:r>
              <a:rPr lang="fr-BE" sz="2800" dirty="0"/>
              <a:t> to </a:t>
            </a:r>
            <a:r>
              <a:rPr lang="fr-BE" sz="2800" dirty="0" err="1"/>
              <a:t>kidney</a:t>
            </a:r>
            <a:r>
              <a:rPr lang="fr-BE" sz="2800" dirty="0"/>
              <a:t> </a:t>
            </a:r>
            <a:r>
              <a:rPr lang="fr-BE" sz="2800" dirty="0" err="1"/>
              <a:t>failure</a:t>
            </a:r>
            <a:r>
              <a:rPr lang="fr-BE" sz="2800" dirty="0"/>
              <a:t> and </a:t>
            </a:r>
            <a:r>
              <a:rPr lang="fr-BE" sz="2800" dirty="0" err="1"/>
              <a:t>then</a:t>
            </a:r>
            <a:r>
              <a:rPr lang="fr-BE" sz="2800" dirty="0"/>
              <a:t> </a:t>
            </a:r>
            <a:r>
              <a:rPr lang="fr-BE" sz="2800" dirty="0" err="1"/>
              <a:t>requires</a:t>
            </a:r>
            <a:r>
              <a:rPr lang="fr-BE" sz="2800" dirty="0"/>
              <a:t> </a:t>
            </a:r>
            <a:r>
              <a:rPr lang="fr-BE" sz="2800" dirty="0" err="1"/>
              <a:t>dialysis</a:t>
            </a:r>
            <a:r>
              <a:rPr lang="fr-BE" sz="2800" dirty="0"/>
              <a:t> or a </a:t>
            </a:r>
            <a:r>
              <a:rPr lang="fr-BE" sz="2800" dirty="0" err="1"/>
              <a:t>kidney</a:t>
            </a:r>
            <a:r>
              <a:rPr lang="fr-BE" sz="2800" dirty="0"/>
              <a:t> transplant to survive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696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BE" dirty="0" err="1"/>
              <a:t>What</a:t>
            </a:r>
            <a:r>
              <a:rPr lang="fr-BE" dirty="0"/>
              <a:t> are the </a:t>
            </a:r>
            <a:r>
              <a:rPr lang="fr-BE" dirty="0" err="1"/>
              <a:t>symptoms</a:t>
            </a:r>
            <a:r>
              <a:rPr lang="fr-BE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94884" cy="4525963"/>
          </a:xfrm>
        </p:spPr>
        <p:txBody>
          <a:bodyPr/>
          <a:lstStyle/>
          <a:p>
            <a:r>
              <a:rPr lang="fr-BE" dirty="0" err="1"/>
              <a:t>Early</a:t>
            </a:r>
            <a:r>
              <a:rPr lang="fr-BE" dirty="0"/>
              <a:t> CKD has no </a:t>
            </a:r>
            <a:r>
              <a:rPr lang="fr-BE" dirty="0" err="1"/>
              <a:t>symptoms</a:t>
            </a:r>
            <a:r>
              <a:rPr lang="fr-BE" dirty="0"/>
              <a:t> </a:t>
            </a:r>
          </a:p>
          <a:p>
            <a:r>
              <a:rPr lang="fr-BE" dirty="0"/>
              <a:t>You </a:t>
            </a:r>
            <a:r>
              <a:rPr lang="fr-BE" dirty="0" err="1"/>
              <a:t>can</a:t>
            </a:r>
            <a:r>
              <a:rPr lang="fr-BE" dirty="0"/>
              <a:t> </a:t>
            </a:r>
            <a:r>
              <a:rPr lang="fr-BE" dirty="0" err="1"/>
              <a:t>lose</a:t>
            </a:r>
            <a:r>
              <a:rPr lang="fr-BE" dirty="0"/>
              <a:t> up to 90% of </a:t>
            </a:r>
            <a:r>
              <a:rPr lang="fr-BE" dirty="0" err="1"/>
              <a:t>your</a:t>
            </a:r>
            <a:r>
              <a:rPr lang="fr-BE" dirty="0"/>
              <a:t> </a:t>
            </a:r>
            <a:r>
              <a:rPr lang="fr-BE" dirty="0" err="1"/>
              <a:t>kidney</a:t>
            </a:r>
            <a:r>
              <a:rPr lang="fr-BE" dirty="0"/>
              <a:t> </a:t>
            </a:r>
            <a:r>
              <a:rPr lang="fr-BE" dirty="0" err="1"/>
              <a:t>function</a:t>
            </a:r>
            <a:r>
              <a:rPr lang="fr-BE" dirty="0"/>
              <a:t> </a:t>
            </a:r>
            <a:r>
              <a:rPr lang="fr-BE" dirty="0" err="1"/>
              <a:t>without</a:t>
            </a:r>
            <a:r>
              <a:rPr lang="fr-BE" dirty="0"/>
              <a:t> </a:t>
            </a:r>
            <a:r>
              <a:rPr lang="fr-BE" dirty="0" err="1"/>
              <a:t>any</a:t>
            </a:r>
            <a:r>
              <a:rPr lang="fr-BE" dirty="0"/>
              <a:t> </a:t>
            </a:r>
            <a:r>
              <a:rPr lang="fr-BE" dirty="0" err="1"/>
              <a:t>sign</a:t>
            </a:r>
            <a:endParaRPr lang="fr-BE" dirty="0"/>
          </a:p>
          <a:p>
            <a:pPr marL="0" indent="0">
              <a:buNone/>
            </a:pPr>
            <a:r>
              <a:rPr lang="fr-BE" i="1" u="sng" dirty="0" err="1"/>
              <a:t>However</a:t>
            </a:r>
            <a:r>
              <a:rPr lang="fr-BE" dirty="0"/>
              <a:t>:</a:t>
            </a:r>
          </a:p>
          <a:p>
            <a:r>
              <a:rPr lang="fr-BE" dirty="0" err="1"/>
              <a:t>Early</a:t>
            </a:r>
            <a:r>
              <a:rPr lang="fr-BE" dirty="0"/>
              <a:t> </a:t>
            </a:r>
            <a:r>
              <a:rPr lang="fr-BE" dirty="0" err="1"/>
              <a:t>detection</a:t>
            </a:r>
            <a:r>
              <a:rPr lang="fr-BE" dirty="0"/>
              <a:t> </a:t>
            </a:r>
            <a:r>
              <a:rPr lang="fr-BE" dirty="0" err="1"/>
              <a:t>can</a:t>
            </a:r>
            <a:r>
              <a:rPr lang="fr-BE" dirty="0"/>
              <a:t> </a:t>
            </a:r>
            <a:r>
              <a:rPr lang="fr-BE" dirty="0" err="1"/>
              <a:t>prevent</a:t>
            </a:r>
            <a:r>
              <a:rPr lang="fr-BE" dirty="0"/>
              <a:t> the progression of the </a:t>
            </a:r>
            <a:r>
              <a:rPr lang="fr-BE" dirty="0" err="1"/>
              <a:t>disease</a:t>
            </a:r>
            <a:r>
              <a:rPr lang="fr-BE" dirty="0"/>
              <a:t> and </a:t>
            </a:r>
            <a:r>
              <a:rPr lang="fr-BE" dirty="0" err="1"/>
              <a:t>avoid</a:t>
            </a:r>
            <a:r>
              <a:rPr lang="fr-BE" dirty="0"/>
              <a:t> </a:t>
            </a:r>
            <a:r>
              <a:rPr lang="fr-BE" dirty="0" err="1"/>
              <a:t>medical</a:t>
            </a:r>
            <a:r>
              <a:rPr lang="fr-BE" dirty="0"/>
              <a:t> </a:t>
            </a:r>
            <a:r>
              <a:rPr lang="fr-BE" dirty="0" err="1"/>
              <a:t>treatment</a:t>
            </a:r>
            <a:endParaRPr lang="fr-BE" dirty="0"/>
          </a:p>
          <a:p>
            <a:r>
              <a:rPr lang="fr-BE" dirty="0" err="1"/>
              <a:t>Early</a:t>
            </a:r>
            <a:r>
              <a:rPr lang="fr-BE" dirty="0"/>
              <a:t> </a:t>
            </a:r>
            <a:r>
              <a:rPr lang="fr-BE" dirty="0" err="1"/>
              <a:t>detection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highly</a:t>
            </a:r>
            <a:r>
              <a:rPr lang="fr-BE" dirty="0"/>
              <a:t> important!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431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748</Words>
  <Application>Microsoft Office PowerPoint</Application>
  <PresentationFormat>On-screen Show (4:3)</PresentationFormat>
  <Paragraphs>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Office Theme</vt:lpstr>
      <vt:lpstr>Custom Design</vt:lpstr>
      <vt:lpstr>1_Custom Design</vt:lpstr>
      <vt:lpstr>2_Custom Design</vt:lpstr>
      <vt:lpstr>PowerPoint Presentation</vt:lpstr>
      <vt:lpstr>What is World Kidney Day?</vt:lpstr>
      <vt:lpstr>Why is WKD so important?</vt:lpstr>
      <vt:lpstr>To whom do we address ourselves?</vt:lpstr>
      <vt:lpstr>General Facts about CKD</vt:lpstr>
      <vt:lpstr>What do our amazing kidneys do?</vt:lpstr>
      <vt:lpstr>What is Chronic Kidney Disease?</vt:lpstr>
      <vt:lpstr>Why is CKD such a burden?</vt:lpstr>
      <vt:lpstr>What are the symptoms?</vt:lpstr>
      <vt:lpstr>Are you at risk?</vt:lpstr>
      <vt:lpstr>Can it be prevented?</vt:lpstr>
      <vt:lpstr>Our Focus in 2015</vt:lpstr>
      <vt:lpstr>What can you do on WKD?</vt:lpstr>
      <vt:lpstr>Drink a Glass of Water and Give One Too</vt:lpstr>
      <vt:lpstr>Display your involvement</vt:lpstr>
      <vt:lpstr>Thank You!</vt:lpstr>
      <vt:lpstr>Thanks to Our Partners</vt:lpstr>
    </vt:vector>
  </TitlesOfParts>
  <Company>Ogilvy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Aurore Altounian</dc:creator>
  <cp:lastModifiedBy>Sophie Dupuis</cp:lastModifiedBy>
  <cp:revision>15</cp:revision>
  <dcterms:created xsi:type="dcterms:W3CDTF">2014-09-18T14:14:20Z</dcterms:created>
  <dcterms:modified xsi:type="dcterms:W3CDTF">2015-02-17T11:55:01Z</dcterms:modified>
</cp:coreProperties>
</file>